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80" r:id="rId2"/>
  </p:sldMasterIdLst>
  <p:notesMasterIdLst>
    <p:notesMasterId r:id="rId135"/>
  </p:notesMasterIdLst>
  <p:handoutMasterIdLst>
    <p:handoutMasterId r:id="rId136"/>
  </p:handoutMasterIdLst>
  <p:sldIdLst>
    <p:sldId id="327" r:id="rId3"/>
    <p:sldId id="471" r:id="rId4"/>
    <p:sldId id="750" r:id="rId5"/>
    <p:sldId id="473" r:id="rId6"/>
    <p:sldId id="495" r:id="rId7"/>
    <p:sldId id="496" r:id="rId8"/>
    <p:sldId id="566" r:id="rId9"/>
    <p:sldId id="734" r:id="rId10"/>
    <p:sldId id="501" r:id="rId11"/>
    <p:sldId id="508" r:id="rId12"/>
    <p:sldId id="517" r:id="rId13"/>
    <p:sldId id="504" r:id="rId14"/>
    <p:sldId id="505" r:id="rId15"/>
    <p:sldId id="506" r:id="rId16"/>
    <p:sldId id="507" r:id="rId17"/>
    <p:sldId id="503" r:id="rId18"/>
    <p:sldId id="497" r:id="rId19"/>
    <p:sldId id="940" r:id="rId20"/>
    <p:sldId id="498" r:id="rId21"/>
    <p:sldId id="735" r:id="rId22"/>
    <p:sldId id="489" r:id="rId23"/>
    <p:sldId id="388" r:id="rId24"/>
    <p:sldId id="261" r:id="rId25"/>
    <p:sldId id="287" r:id="rId26"/>
    <p:sldId id="499" r:id="rId27"/>
    <p:sldId id="500" r:id="rId28"/>
    <p:sldId id="395" r:id="rId29"/>
    <p:sldId id="298" r:id="rId30"/>
    <p:sldId id="290" r:id="rId31"/>
    <p:sldId id="292" r:id="rId32"/>
    <p:sldId id="751" r:id="rId33"/>
    <p:sldId id="752" r:id="rId34"/>
    <p:sldId id="753" r:id="rId35"/>
    <p:sldId id="754" r:id="rId36"/>
    <p:sldId id="736" r:id="rId37"/>
    <p:sldId id="703" r:id="rId38"/>
    <p:sldId id="702" r:id="rId39"/>
    <p:sldId id="688" r:id="rId40"/>
    <p:sldId id="689" r:id="rId41"/>
    <p:sldId id="690" r:id="rId42"/>
    <p:sldId id="705" r:id="rId43"/>
    <p:sldId id="709" r:id="rId44"/>
    <p:sldId id="756" r:id="rId45"/>
    <p:sldId id="717" r:id="rId46"/>
    <p:sldId id="712" r:id="rId47"/>
    <p:sldId id="728" r:id="rId48"/>
    <p:sldId id="713" r:id="rId49"/>
    <p:sldId id="714" r:id="rId50"/>
    <p:sldId id="715" r:id="rId51"/>
    <p:sldId id="692" r:id="rId52"/>
    <p:sldId id="701" r:id="rId53"/>
    <p:sldId id="745" r:id="rId54"/>
    <p:sldId id="941" r:id="rId55"/>
    <p:sldId id="675" r:id="rId56"/>
    <p:sldId id="665" r:id="rId57"/>
    <p:sldId id="716" r:id="rId58"/>
    <p:sldId id="733" r:id="rId59"/>
    <p:sldId id="755" r:id="rId60"/>
    <p:sldId id="738" r:id="rId61"/>
    <p:sldId id="575" r:id="rId62"/>
    <p:sldId id="577" r:id="rId63"/>
    <p:sldId id="578" r:id="rId64"/>
    <p:sldId id="581" r:id="rId65"/>
    <p:sldId id="582" r:id="rId66"/>
    <p:sldId id="585" r:id="rId67"/>
    <p:sldId id="586" r:id="rId68"/>
    <p:sldId id="639" r:id="rId69"/>
    <p:sldId id="589" r:id="rId70"/>
    <p:sldId id="638" r:id="rId71"/>
    <p:sldId id="598" r:id="rId72"/>
    <p:sldId id="599" r:id="rId73"/>
    <p:sldId id="607" r:id="rId74"/>
    <p:sldId id="608" r:id="rId75"/>
    <p:sldId id="609" r:id="rId76"/>
    <p:sldId id="610" r:id="rId77"/>
    <p:sldId id="611" r:id="rId78"/>
    <p:sldId id="612" r:id="rId79"/>
    <p:sldId id="624" r:id="rId80"/>
    <p:sldId id="625" r:id="rId81"/>
    <p:sldId id="627" r:id="rId82"/>
    <p:sldId id="628" r:id="rId83"/>
    <p:sldId id="629" r:id="rId84"/>
    <p:sldId id="630" r:id="rId85"/>
    <p:sldId id="636" r:id="rId86"/>
    <p:sldId id="634" r:id="rId87"/>
    <p:sldId id="640" r:id="rId88"/>
    <p:sldId id="641" r:id="rId89"/>
    <p:sldId id="644" r:id="rId90"/>
    <p:sldId id="645" r:id="rId91"/>
    <p:sldId id="647" r:id="rId92"/>
    <p:sldId id="757" r:id="rId93"/>
    <p:sldId id="494" r:id="rId94"/>
    <p:sldId id="749" r:id="rId95"/>
    <p:sldId id="758" r:id="rId96"/>
    <p:sldId id="759" r:id="rId97"/>
    <p:sldId id="372" r:id="rId98"/>
    <p:sldId id="373" r:id="rId99"/>
    <p:sldId id="375" r:id="rId100"/>
    <p:sldId id="376" r:id="rId101"/>
    <p:sldId id="377" r:id="rId102"/>
    <p:sldId id="378" r:id="rId103"/>
    <p:sldId id="739" r:id="rId104"/>
    <p:sldId id="725" r:id="rId105"/>
    <p:sldId id="724" r:id="rId106"/>
    <p:sldId id="748" r:id="rId107"/>
    <p:sldId id="747" r:id="rId108"/>
    <p:sldId id="492" r:id="rId109"/>
    <p:sldId id="519" r:id="rId110"/>
    <p:sldId id="520" r:id="rId111"/>
    <p:sldId id="524" r:id="rId112"/>
    <p:sldId id="526" r:id="rId113"/>
    <p:sldId id="527" r:id="rId114"/>
    <p:sldId id="530" r:id="rId115"/>
    <p:sldId id="531" r:id="rId116"/>
    <p:sldId id="532" r:id="rId117"/>
    <p:sldId id="533" r:id="rId118"/>
    <p:sldId id="534" r:id="rId119"/>
    <p:sldId id="658" r:id="rId120"/>
    <p:sldId id="746" r:id="rId121"/>
    <p:sldId id="427" r:id="rId122"/>
    <p:sldId id="476" r:id="rId123"/>
    <p:sldId id="448" r:id="rId124"/>
    <p:sldId id="742" r:id="rId125"/>
    <p:sldId id="720" r:id="rId126"/>
    <p:sldId id="437" r:id="rId127"/>
    <p:sldId id="431" r:id="rId128"/>
    <p:sldId id="432" r:id="rId129"/>
    <p:sldId id="433" r:id="rId130"/>
    <p:sldId id="434" r:id="rId131"/>
    <p:sldId id="435" r:id="rId132"/>
    <p:sldId id="436" r:id="rId133"/>
    <p:sldId id="424" r:id="rId134"/>
  </p:sldIdLst>
  <p:sldSz cx="9144000" cy="6858000" type="screen4x3"/>
  <p:notesSz cx="7023100" cy="93091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3A7BF"/>
    <a:srgbClr val="36F927"/>
    <a:srgbClr val="9900CC"/>
    <a:srgbClr val="001E00"/>
    <a:srgbClr val="006600"/>
    <a:srgbClr val="CC3300"/>
    <a:srgbClr val="003300"/>
    <a:srgbClr val="00336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60" autoAdjust="0"/>
    <p:restoredTop sz="93108" autoAdjust="0"/>
  </p:normalViewPr>
  <p:slideViewPr>
    <p:cSldViewPr>
      <p:cViewPr varScale="1">
        <p:scale>
          <a:sx n="79" d="100"/>
          <a:sy n="79" d="100"/>
        </p:scale>
        <p:origin x="1147" y="8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3" d="2"/>
        <a:sy n="3" d="2"/>
      </p:scale>
      <p:origin x="0" y="0"/>
    </p:cViewPr>
  </p:notesTextViewPr>
  <p:sorterViewPr>
    <p:cViewPr varScale="1">
      <p:scale>
        <a:sx n="1" d="1"/>
        <a:sy n="1" d="1"/>
      </p:scale>
      <p:origin x="0" y="-96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_rels/viewProps.xml.rels><?xml version="1.0" encoding="UTF-8" standalone="yes"?>
<Relationships xmlns="http://schemas.openxmlformats.org/package/2006/relationships"><Relationship Id="rId8" Type="http://schemas.openxmlformats.org/officeDocument/2006/relationships/slide" Target="slides/slide25.xml"/><Relationship Id="rId3" Type="http://schemas.openxmlformats.org/officeDocument/2006/relationships/slide" Target="slides/slide7.xml"/><Relationship Id="rId7" Type="http://schemas.openxmlformats.org/officeDocument/2006/relationships/slide" Target="slides/slide19.xml"/><Relationship Id="rId2" Type="http://schemas.openxmlformats.org/officeDocument/2006/relationships/slide" Target="slides/slide6.xml"/><Relationship Id="rId1" Type="http://schemas.openxmlformats.org/officeDocument/2006/relationships/slide" Target="slides/slide2.xml"/><Relationship Id="rId6" Type="http://schemas.openxmlformats.org/officeDocument/2006/relationships/slide" Target="slides/slide17.xml"/><Relationship Id="rId5" Type="http://schemas.openxmlformats.org/officeDocument/2006/relationships/slide" Target="slides/slide14.xml"/><Relationship Id="rId4" Type="http://schemas.openxmlformats.org/officeDocument/2006/relationships/slide" Target="slides/slide9.xml"/><Relationship Id="rId9" Type="http://schemas.openxmlformats.org/officeDocument/2006/relationships/slide" Target="slides/slide103.xml"/></Relationships>
</file>

<file path=ppt/charts/_rels/chart1.xml.rels><?xml version="1.0" encoding="UTF-8" standalone="yes"?>
<Relationships xmlns="http://schemas.openxmlformats.org/package/2006/relationships"><Relationship Id="rId2" Type="http://schemas.openxmlformats.org/officeDocument/2006/relationships/oleObject" Target="file:///E:\air_quality\Fire\Training\PM%20std%20history.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b="1" i="0" u="none" strike="noStrike" baseline="0">
                <a:solidFill>
                  <a:srgbClr val="000000"/>
                </a:solidFill>
                <a:latin typeface="Arial"/>
                <a:ea typeface="Arial"/>
                <a:cs typeface="Arial"/>
              </a:defRPr>
            </a:pPr>
            <a:r>
              <a:rPr lang="en-US"/>
              <a:t>History of US Particulate Standards</a:t>
            </a:r>
          </a:p>
        </c:rich>
      </c:tx>
      <c:layout>
        <c:manualLayout>
          <c:xMode val="edge"/>
          <c:yMode val="edge"/>
          <c:x val="0.19422863485016648"/>
          <c:y val="1.9575856443719411E-2"/>
        </c:manualLayout>
      </c:layout>
      <c:overlay val="0"/>
      <c:spPr>
        <a:noFill/>
        <a:ln w="25400">
          <a:noFill/>
        </a:ln>
      </c:spPr>
    </c:title>
    <c:autoTitleDeleted val="0"/>
    <c:plotArea>
      <c:layout>
        <c:manualLayout>
          <c:layoutTarget val="inner"/>
          <c:xMode val="edge"/>
          <c:yMode val="edge"/>
          <c:x val="0.11875693673695893"/>
          <c:y val="0.17455138662316477"/>
          <c:w val="0.80355160932297442"/>
          <c:h val="0.71615008156606852"/>
        </c:manualLayout>
      </c:layout>
      <c:scatterChart>
        <c:scatterStyle val="lineMarker"/>
        <c:varyColors val="0"/>
        <c:ser>
          <c:idx val="0"/>
          <c:order val="0"/>
          <c:tx>
            <c:strRef>
              <c:f>Sheet1!$D$9</c:f>
              <c:strCache>
                <c:ptCount val="1"/>
                <c:pt idx="0">
                  <c:v>annual </c:v>
                </c:pt>
              </c:strCache>
            </c:strRef>
          </c:tx>
          <c:spPr>
            <a:ln w="28575">
              <a:noFill/>
            </a:ln>
          </c:spPr>
          <c:marker>
            <c:symbol val="diamond"/>
            <c:size val="12"/>
            <c:spPr>
              <a:solidFill>
                <a:srgbClr val="000080"/>
              </a:solidFill>
              <a:ln>
                <a:solidFill>
                  <a:srgbClr val="000080"/>
                </a:solidFill>
                <a:prstDash val="solid"/>
              </a:ln>
            </c:spPr>
          </c:marker>
          <c:xVal>
            <c:numRef>
              <c:f>Sheet1!$C$10:$C$14</c:f>
              <c:numCache>
                <c:formatCode>General</c:formatCode>
                <c:ptCount val="5"/>
                <c:pt idx="0">
                  <c:v>1971</c:v>
                </c:pt>
                <c:pt idx="1">
                  <c:v>1987</c:v>
                </c:pt>
                <c:pt idx="2">
                  <c:v>1997</c:v>
                </c:pt>
                <c:pt idx="3">
                  <c:v>2006</c:v>
                </c:pt>
                <c:pt idx="4">
                  <c:v>2012</c:v>
                </c:pt>
              </c:numCache>
            </c:numRef>
          </c:xVal>
          <c:yVal>
            <c:numRef>
              <c:f>Sheet1!$D$10:$D$14</c:f>
              <c:numCache>
                <c:formatCode>General</c:formatCode>
                <c:ptCount val="5"/>
                <c:pt idx="0">
                  <c:v>75</c:v>
                </c:pt>
                <c:pt idx="1">
                  <c:v>50</c:v>
                </c:pt>
                <c:pt idx="2">
                  <c:v>15</c:v>
                </c:pt>
                <c:pt idx="3">
                  <c:v>15</c:v>
                </c:pt>
                <c:pt idx="4">
                  <c:v>12</c:v>
                </c:pt>
              </c:numCache>
            </c:numRef>
          </c:yVal>
          <c:smooth val="0"/>
          <c:extLst>
            <c:ext xmlns:c16="http://schemas.microsoft.com/office/drawing/2014/chart" uri="{C3380CC4-5D6E-409C-BE32-E72D297353CC}">
              <c16:uniqueId val="{00000000-3132-4D77-9457-10FB56425CE2}"/>
            </c:ext>
          </c:extLst>
        </c:ser>
        <c:ser>
          <c:idx val="1"/>
          <c:order val="1"/>
          <c:tx>
            <c:v>24-hr</c:v>
          </c:tx>
          <c:spPr>
            <a:ln w="28575">
              <a:noFill/>
            </a:ln>
          </c:spPr>
          <c:xVal>
            <c:numRef>
              <c:f>Sheet1!$C$10:$C$14</c:f>
              <c:numCache>
                <c:formatCode>General</c:formatCode>
                <c:ptCount val="5"/>
                <c:pt idx="0">
                  <c:v>1971</c:v>
                </c:pt>
                <c:pt idx="1">
                  <c:v>1987</c:v>
                </c:pt>
                <c:pt idx="2">
                  <c:v>1997</c:v>
                </c:pt>
                <c:pt idx="3">
                  <c:v>2006</c:v>
                </c:pt>
                <c:pt idx="4">
                  <c:v>2012</c:v>
                </c:pt>
              </c:numCache>
            </c:numRef>
          </c:xVal>
          <c:yVal>
            <c:numRef>
              <c:f>Sheet1!$E$10:$E$14</c:f>
              <c:numCache>
                <c:formatCode>General</c:formatCode>
                <c:ptCount val="5"/>
                <c:pt idx="0">
                  <c:v>260</c:v>
                </c:pt>
                <c:pt idx="1">
                  <c:v>150</c:v>
                </c:pt>
                <c:pt idx="2">
                  <c:v>65</c:v>
                </c:pt>
                <c:pt idx="3">
                  <c:v>35</c:v>
                </c:pt>
                <c:pt idx="4">
                  <c:v>35</c:v>
                </c:pt>
              </c:numCache>
            </c:numRef>
          </c:yVal>
          <c:smooth val="0"/>
          <c:extLst>
            <c:ext xmlns:c16="http://schemas.microsoft.com/office/drawing/2014/chart" uri="{C3380CC4-5D6E-409C-BE32-E72D297353CC}">
              <c16:uniqueId val="{00000001-3132-4D77-9457-10FB56425CE2}"/>
            </c:ext>
          </c:extLst>
        </c:ser>
        <c:dLbls>
          <c:showLegendKey val="0"/>
          <c:showVal val="0"/>
          <c:showCatName val="0"/>
          <c:showSerName val="0"/>
          <c:showPercent val="0"/>
          <c:showBubbleSize val="0"/>
        </c:dLbls>
        <c:axId val="389370936"/>
        <c:axId val="389368192"/>
      </c:scatterChart>
      <c:valAx>
        <c:axId val="389370936"/>
        <c:scaling>
          <c:orientation val="minMax"/>
          <c:min val="1970"/>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575" b="0" i="0" u="none" strike="noStrike" baseline="0">
                <a:solidFill>
                  <a:srgbClr val="000000"/>
                </a:solidFill>
                <a:latin typeface="Arial"/>
                <a:ea typeface="Arial"/>
                <a:cs typeface="Arial"/>
              </a:defRPr>
            </a:pPr>
            <a:endParaRPr lang="en-US"/>
          </a:p>
        </c:txPr>
        <c:crossAx val="389368192"/>
        <c:crosses val="autoZero"/>
        <c:crossBetween val="midCat"/>
        <c:majorUnit val="10"/>
      </c:valAx>
      <c:valAx>
        <c:axId val="389368192"/>
        <c:scaling>
          <c:orientation val="minMax"/>
        </c:scaling>
        <c:delete val="0"/>
        <c:axPos val="l"/>
        <c:majorGridlines>
          <c:spPr>
            <a:ln w="3175">
              <a:solidFill>
                <a:srgbClr val="000000"/>
              </a:solidFill>
              <a:prstDash val="solid"/>
            </a:ln>
          </c:spPr>
        </c:majorGridlines>
        <c:title>
          <c:tx>
            <c:rich>
              <a:bodyPr/>
              <a:lstStyle/>
              <a:p>
                <a:pPr>
                  <a:defRPr sz="1950" b="1" i="0" u="none" strike="noStrike" baseline="0">
                    <a:solidFill>
                      <a:srgbClr val="000000"/>
                    </a:solidFill>
                    <a:latin typeface="Arial"/>
                    <a:ea typeface="Arial"/>
                    <a:cs typeface="Arial"/>
                  </a:defRPr>
                </a:pPr>
                <a:r>
                  <a:rPr lang="en-US"/>
                  <a:t>Concentration (ug/m3)  </a:t>
                </a:r>
              </a:p>
            </c:rich>
          </c:tx>
          <c:layout>
            <c:manualLayout>
              <c:xMode val="edge"/>
              <c:yMode val="edge"/>
              <c:x val="6.6592674805771362E-3"/>
              <c:y val="0.2985318107667210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575" b="0" i="0" u="none" strike="noStrike" baseline="0">
                <a:solidFill>
                  <a:srgbClr val="000000"/>
                </a:solidFill>
                <a:latin typeface="Arial"/>
                <a:ea typeface="Arial"/>
                <a:cs typeface="Arial"/>
              </a:defRPr>
            </a:pPr>
            <a:endParaRPr lang="en-US"/>
          </a:p>
        </c:txPr>
        <c:crossAx val="389370936"/>
        <c:crosses val="autoZero"/>
        <c:crossBetween val="midCat"/>
      </c:valAx>
      <c:spPr>
        <a:noFill/>
        <a:ln w="12700">
          <a:solidFill>
            <a:srgbClr val="808080"/>
          </a:solidFill>
          <a:prstDash val="solid"/>
        </a:ln>
      </c:spPr>
    </c:plotArea>
    <c:legend>
      <c:legendPos val="r"/>
      <c:layout>
        <c:manualLayout>
          <c:xMode val="edge"/>
          <c:yMode val="edge"/>
          <c:x val="0.76935629994086474"/>
          <c:y val="0.4113307043797339"/>
          <c:w val="0.14481314142058543"/>
          <c:h val="0.12208038432390084"/>
        </c:manualLayout>
      </c:layout>
      <c:overlay val="0"/>
      <c:spPr>
        <a:ln>
          <a:solidFill>
            <a:schemeClr val="tx1"/>
          </a:solidFill>
        </a:ln>
        <a:effectLst>
          <a:outerShdw blurRad="50800" dist="50800" dir="5400000" algn="ctr" rotWithShape="0">
            <a:schemeClr val="bg1"/>
          </a:outerShdw>
        </a:effectLst>
      </c:spPr>
      <c:txPr>
        <a:bodyPr/>
        <a:lstStyle/>
        <a:p>
          <a:pPr>
            <a:defRPr sz="1800"/>
          </a:pPr>
          <a:endParaRPr lang="en-US"/>
        </a:p>
      </c:txPr>
    </c:legend>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43762" cy="4651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4339" name="Rectangle 3"/>
          <p:cNvSpPr>
            <a:spLocks noGrp="1" noChangeArrowheads="1"/>
          </p:cNvSpPr>
          <p:nvPr>
            <p:ph type="dt" sz="quarter" idx="1"/>
          </p:nvPr>
        </p:nvSpPr>
        <p:spPr bwMode="auto">
          <a:xfrm>
            <a:off x="3979339" y="0"/>
            <a:ext cx="3043761" cy="4651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4340" name="Rectangle 4"/>
          <p:cNvSpPr>
            <a:spLocks noGrp="1" noChangeArrowheads="1"/>
          </p:cNvSpPr>
          <p:nvPr>
            <p:ph type="ftr" sz="quarter" idx="2"/>
          </p:nvPr>
        </p:nvSpPr>
        <p:spPr bwMode="auto">
          <a:xfrm>
            <a:off x="1" y="8843974"/>
            <a:ext cx="3043762" cy="465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4341" name="Rectangle 5"/>
          <p:cNvSpPr>
            <a:spLocks noGrp="1" noChangeArrowheads="1"/>
          </p:cNvSpPr>
          <p:nvPr>
            <p:ph type="sldNum" sz="quarter" idx="3"/>
          </p:nvPr>
        </p:nvSpPr>
        <p:spPr bwMode="auto">
          <a:xfrm>
            <a:off x="3979339" y="8843974"/>
            <a:ext cx="3043761" cy="465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D52A819-213C-43A3-BBAC-A4631E3D7B3A}" type="slidenum">
              <a:rPr lang="en-US"/>
              <a:pPr>
                <a:defRPr/>
              </a:pPr>
              <a:t>‹#›</a:t>
            </a:fld>
            <a:endParaRPr lang="en-US"/>
          </a:p>
        </p:txBody>
      </p:sp>
    </p:spTree>
    <p:extLst>
      <p:ext uri="{BB962C8B-B14F-4D97-AF65-F5344CB8AC3E}">
        <p14:creationId xmlns:p14="http://schemas.microsoft.com/office/powerpoint/2010/main" val="39989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013937" cy="4733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4035" name="Rectangle 3"/>
          <p:cNvSpPr>
            <a:spLocks noGrp="1" noChangeArrowheads="1"/>
          </p:cNvSpPr>
          <p:nvPr>
            <p:ph type="dt" idx="1"/>
          </p:nvPr>
        </p:nvSpPr>
        <p:spPr bwMode="auto">
          <a:xfrm>
            <a:off x="3993466" y="0"/>
            <a:ext cx="3013937" cy="4733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227138" y="709613"/>
            <a:ext cx="4629150" cy="3471862"/>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904181" y="4417878"/>
            <a:ext cx="5199041" cy="4181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8" name="Rectangle 6"/>
          <p:cNvSpPr>
            <a:spLocks noGrp="1" noChangeArrowheads="1"/>
          </p:cNvSpPr>
          <p:nvPr>
            <p:ph type="ftr" sz="quarter" idx="4"/>
          </p:nvPr>
        </p:nvSpPr>
        <p:spPr bwMode="auto">
          <a:xfrm>
            <a:off x="0" y="8835756"/>
            <a:ext cx="3013937" cy="4733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4039" name="Rectangle 7"/>
          <p:cNvSpPr>
            <a:spLocks noGrp="1" noChangeArrowheads="1"/>
          </p:cNvSpPr>
          <p:nvPr>
            <p:ph type="sldNum" sz="quarter" idx="5"/>
          </p:nvPr>
        </p:nvSpPr>
        <p:spPr bwMode="auto">
          <a:xfrm>
            <a:off x="3993466" y="8835756"/>
            <a:ext cx="3013937" cy="4733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23FDDC6-0BCB-498D-92A1-7658D55CA4AD}" type="slidenum">
              <a:rPr lang="en-US"/>
              <a:pPr>
                <a:defRPr/>
              </a:pPr>
              <a:t>‹#›</a:t>
            </a:fld>
            <a:endParaRPr lang="en-US"/>
          </a:p>
        </p:txBody>
      </p:sp>
    </p:spTree>
    <p:extLst>
      <p:ext uri="{BB962C8B-B14F-4D97-AF65-F5344CB8AC3E}">
        <p14:creationId xmlns:p14="http://schemas.microsoft.com/office/powerpoint/2010/main" val="17234664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A96BB44-757E-4805-A659-4AEACE65979A}" type="slidenum">
              <a:rPr lang="en-US" sz="1200" smtClean="0">
                <a:solidFill>
                  <a:srgbClr val="000000"/>
                </a:solidFill>
              </a:rPr>
              <a:pPr eaLnBrk="1" hangingPunct="1"/>
              <a:t>33</a:t>
            </a:fld>
            <a:endParaRPr lang="en-US" sz="1200">
              <a:solidFill>
                <a:srgbClr val="000000"/>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14279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Monitor the effects of the fire on air quality</a:t>
            </a:r>
            <a:endParaRPr lang="en-US" dirty="0"/>
          </a:p>
        </p:txBody>
      </p:sp>
      <p:sp>
        <p:nvSpPr>
          <p:cNvPr id="4" name="Slide Number Placeholder 3"/>
          <p:cNvSpPr>
            <a:spLocks noGrp="1"/>
          </p:cNvSpPr>
          <p:nvPr>
            <p:ph type="sldNum" sz="quarter" idx="10"/>
          </p:nvPr>
        </p:nvSpPr>
        <p:spPr/>
        <p:txBody>
          <a:bodyPr/>
          <a:lstStyle/>
          <a:p>
            <a:pPr>
              <a:defRPr/>
            </a:pPr>
            <a:fld id="{123FDDC6-0BCB-498D-92A1-7658D55CA4AD}" type="slidenum">
              <a:rPr lang="en-US" smtClean="0"/>
              <a:pPr>
                <a:defRPr/>
              </a:pPr>
              <a:t>127</a:t>
            </a:fld>
            <a:endParaRPr lang="en-US"/>
          </a:p>
        </p:txBody>
      </p:sp>
    </p:spTree>
    <p:extLst>
      <p:ext uri="{BB962C8B-B14F-4D97-AF65-F5344CB8AC3E}">
        <p14:creationId xmlns:p14="http://schemas.microsoft.com/office/powerpoint/2010/main" val="1262948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
        <p:nvSpPr>
          <p:cNvPr id="4" name="Slide Number Placeholder 3"/>
          <p:cNvSpPr>
            <a:spLocks noGrp="1"/>
          </p:cNvSpPr>
          <p:nvPr>
            <p:ph type="sldNum" sz="quarter" idx="10"/>
          </p:nvPr>
        </p:nvSpPr>
        <p:spPr/>
        <p:txBody>
          <a:bodyPr/>
          <a:lstStyle/>
          <a:p>
            <a:pPr>
              <a:buClr>
                <a:prstClr val="black"/>
              </a:buClr>
              <a:defRPr/>
            </a:pPr>
            <a:fld id="{299592A8-9C41-4C88-9EFE-57FB92620EB3}" type="slidenum">
              <a:rPr lang="en-US" smtClean="0">
                <a:solidFill>
                  <a:prstClr val="black"/>
                </a:solidFill>
              </a:rPr>
              <a:pPr>
                <a:buClr>
                  <a:prstClr val="black"/>
                </a:buClr>
                <a:defRPr/>
              </a:pPr>
              <a:t>130</a:t>
            </a:fld>
            <a:endParaRPr lang="en-US">
              <a:solidFill>
                <a:prstClr val="black"/>
              </a:solidFill>
            </a:endParaRPr>
          </a:p>
        </p:txBody>
      </p:sp>
    </p:spTree>
    <p:extLst>
      <p:ext uri="{BB962C8B-B14F-4D97-AF65-F5344CB8AC3E}">
        <p14:creationId xmlns:p14="http://schemas.microsoft.com/office/powerpoint/2010/main" val="474583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use this slide, use other slide</a:t>
            </a:r>
          </a:p>
        </p:txBody>
      </p:sp>
      <p:sp>
        <p:nvSpPr>
          <p:cNvPr id="4" name="Slide Number Placeholder 3"/>
          <p:cNvSpPr>
            <a:spLocks noGrp="1"/>
          </p:cNvSpPr>
          <p:nvPr>
            <p:ph type="sldNum" sz="quarter" idx="10"/>
          </p:nvPr>
        </p:nvSpPr>
        <p:spPr/>
        <p:txBody>
          <a:bodyPr/>
          <a:lstStyle/>
          <a:p>
            <a:pPr>
              <a:defRPr/>
            </a:pPr>
            <a:fld id="{123FDDC6-0BCB-498D-92A1-7658D55CA4AD}" type="slidenum">
              <a:rPr lang="en-US" smtClean="0"/>
              <a:pPr>
                <a:defRPr/>
              </a:pPr>
              <a:t>132</a:t>
            </a:fld>
            <a:endParaRPr lang="en-US"/>
          </a:p>
        </p:txBody>
      </p:sp>
    </p:spTree>
    <p:extLst>
      <p:ext uri="{BB962C8B-B14F-4D97-AF65-F5344CB8AC3E}">
        <p14:creationId xmlns:p14="http://schemas.microsoft.com/office/powerpoint/2010/main" val="19600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79C29B-3E15-4001-8D58-B7B0B71467E4}" type="slidenum">
              <a:rPr lang="en-US" sz="1200" smtClean="0"/>
              <a:pPr eaLnBrk="1" hangingPunct="1"/>
              <a:t>39</a:t>
            </a:fld>
            <a:endParaRPr 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SMP captures all the air quality related regulatory requirements in one document.  Takes national regulations and any applicable state/local </a:t>
            </a:r>
            <a:r>
              <a:rPr lang="en-US" dirty="0" err="1"/>
              <a:t>regs</a:t>
            </a:r>
            <a:r>
              <a:rPr lang="en-US" dirty="0"/>
              <a:t> and applies to the local situation.  ONE SIZE DOES NOT FIT ALL!!</a:t>
            </a:r>
          </a:p>
          <a:p>
            <a:pPr eaLnBrk="1" hangingPunct="1"/>
            <a:r>
              <a:rPr lang="en-US" dirty="0"/>
              <a:t>The regulations protect visibility in Class I areas from man-made visibility impairment.  Many Class I Areas have fire-dependent veg types, hence smoke is a component of natural visibility in many class I areas.  SMP should discuss this.  Can you burn a Class I Area?  We burn our Class I area.</a:t>
            </a:r>
          </a:p>
          <a:p>
            <a:pPr eaLnBrk="1" hangingPunct="1"/>
            <a:endParaRPr lang="en-US" dirty="0"/>
          </a:p>
        </p:txBody>
      </p:sp>
    </p:spTree>
    <p:extLst>
      <p:ext uri="{BB962C8B-B14F-4D97-AF65-F5344CB8AC3E}">
        <p14:creationId xmlns:p14="http://schemas.microsoft.com/office/powerpoint/2010/main" val="108156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VERY important.  This is the most overlooked part of the burn plan yet</a:t>
            </a:r>
            <a:r>
              <a:rPr lang="en-US" baseline="0" dirty="0"/>
              <a:t> can be the most important.  If you get a call in the afternoon that the smoke from your fire is settling into city X, will you know who all to call?  Media, schools, elder care facilities, county health dept, etc??  It is best to have thought this out before</a:t>
            </a:r>
            <a:endParaRPr lang="en-US" dirty="0"/>
          </a:p>
        </p:txBody>
      </p:sp>
      <p:sp>
        <p:nvSpPr>
          <p:cNvPr id="4" name="Slide Number Placeholder 3"/>
          <p:cNvSpPr>
            <a:spLocks noGrp="1"/>
          </p:cNvSpPr>
          <p:nvPr>
            <p:ph type="sldNum" sz="quarter" idx="10"/>
          </p:nvPr>
        </p:nvSpPr>
        <p:spPr/>
        <p:txBody>
          <a:bodyPr/>
          <a:lstStyle/>
          <a:p>
            <a:fld id="{13325E32-F930-423A-B426-02C999D08A36}" type="slidenum">
              <a:rPr lang="en-US" smtClean="0"/>
              <a:pPr/>
              <a:t>50</a:t>
            </a:fld>
            <a:endParaRPr lang="en-US"/>
          </a:p>
        </p:txBody>
      </p:sp>
    </p:spTree>
    <p:extLst>
      <p:ext uri="{BB962C8B-B14F-4D97-AF65-F5344CB8AC3E}">
        <p14:creationId xmlns:p14="http://schemas.microsoft.com/office/powerpoint/2010/main" val="28588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AQI is EPA’s color-coded tool for telling the public how clean or polluted the air is, and steps they </a:t>
            </a:r>
          </a:p>
          <a:p>
            <a:r>
              <a:rPr lang="en-US" dirty="0"/>
              <a:t>can take to reduce their daily exposure to pollution.  The AQI converts concentrations for fine particles to a number on a scale from 0 to 500. </a:t>
            </a:r>
            <a:r>
              <a:rPr lang="en-US" sz="1200" b="0" i="0" kern="1200" dirty="0">
                <a:solidFill>
                  <a:schemeClr val="tx1"/>
                </a:solidFill>
                <a:effectLst/>
                <a:latin typeface="Times New Roman" pitchFamily="18" charset="0"/>
                <a:ea typeface="+mn-ea"/>
                <a:cs typeface="+mn-cs"/>
              </a:rPr>
              <a:t>The function used to convert from air pollutant concentration to AQI varies by pollutant. If multiple pollutants are measured at a monitoring site, then the largest or "dominant" AQI value is reported for the location.</a:t>
            </a:r>
            <a:endParaRPr lang="en-US" dirty="0"/>
          </a:p>
        </p:txBody>
      </p:sp>
      <p:sp>
        <p:nvSpPr>
          <p:cNvPr id="4" name="Slide Number Placeholder 3"/>
          <p:cNvSpPr>
            <a:spLocks noGrp="1"/>
          </p:cNvSpPr>
          <p:nvPr>
            <p:ph type="sldNum" sz="quarter" idx="10"/>
          </p:nvPr>
        </p:nvSpPr>
        <p:spPr/>
        <p:txBody>
          <a:bodyPr/>
          <a:lstStyle/>
          <a:p>
            <a:pPr>
              <a:defRPr/>
            </a:pPr>
            <a:fld id="{123FDDC6-0BCB-498D-92A1-7658D55CA4AD}" type="slidenum">
              <a:rPr lang="en-US" smtClean="0"/>
              <a:pPr>
                <a:defRPr/>
              </a:pPr>
              <a:t>55</a:t>
            </a:fld>
            <a:endParaRPr lang="en-US"/>
          </a:p>
        </p:txBody>
      </p:sp>
    </p:spTree>
    <p:extLst>
      <p:ext uri="{BB962C8B-B14F-4D97-AF65-F5344CB8AC3E}">
        <p14:creationId xmlns:p14="http://schemas.microsoft.com/office/powerpoint/2010/main" val="1913231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05303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678239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values are automatically</a:t>
            </a:r>
            <a:r>
              <a:rPr lang="en-US" baseline="0" dirty="0"/>
              <a:t> generated from the forecast graphics…..recall downfalls of derived </a:t>
            </a:r>
            <a:r>
              <a:rPr lang="en-US" baseline="0" dirty="0" err="1"/>
              <a:t>hrly</a:t>
            </a:r>
            <a:r>
              <a:rPr lang="en-US" baseline="0" dirty="0"/>
              <a:t> temps and wind gusts values...</a:t>
            </a:r>
          </a:p>
          <a:p>
            <a:endParaRPr lang="en-US" baseline="0" dirty="0"/>
          </a:p>
          <a:p>
            <a:r>
              <a:rPr lang="en-US" baseline="0" dirty="0"/>
              <a:t>Can not “Create-and-send” Requires refining by forecaster.</a:t>
            </a:r>
            <a:endParaRPr lang="en-US" dirty="0"/>
          </a:p>
        </p:txBody>
      </p:sp>
      <p:sp>
        <p:nvSpPr>
          <p:cNvPr id="4" name="Slide Number Placeholder 3"/>
          <p:cNvSpPr>
            <a:spLocks noGrp="1"/>
          </p:cNvSpPr>
          <p:nvPr>
            <p:ph type="sldNum" sz="quarter" idx="10"/>
          </p:nvPr>
        </p:nvSpPr>
        <p:spPr/>
        <p:txBody>
          <a:bodyPr/>
          <a:lstStyle/>
          <a:p>
            <a:fld id="{79819B49-9CBC-4D4E-9E54-978932076B92}" type="slidenum">
              <a:rPr lang="en-US" smtClean="0">
                <a:solidFill>
                  <a:srgbClr val="000000"/>
                </a:solidFill>
              </a:rPr>
              <a:pPr/>
              <a:t>88</a:t>
            </a:fld>
            <a:endParaRPr lang="en-US">
              <a:solidFill>
                <a:srgbClr val="000000"/>
              </a:solidFill>
            </a:endParaRPr>
          </a:p>
        </p:txBody>
      </p:sp>
    </p:spTree>
    <p:extLst>
      <p:ext uri="{BB962C8B-B14F-4D97-AF65-F5344CB8AC3E}">
        <p14:creationId xmlns:p14="http://schemas.microsoft.com/office/powerpoint/2010/main" val="4157584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E2EBF8-D7C3-467C-8C17-A30D2E813699}" type="slidenum">
              <a:rPr lang="en-US" sz="1200" smtClean="0"/>
              <a:pPr eaLnBrk="1" hangingPunct="1"/>
              <a:t>120</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Don’t want your first introductions to be at an enforcement </a:t>
            </a:r>
            <a:r>
              <a:rPr lang="en-US" dirty="0" err="1"/>
              <a:t>mtg</a:t>
            </a:r>
            <a:r>
              <a:rPr lang="en-US" dirty="0"/>
              <a:t> with the lawyers etc.  Invite them out to a burn</a:t>
            </a:r>
          </a:p>
          <a:p>
            <a:pPr eaLnBrk="1" hangingPunct="1"/>
            <a:r>
              <a:rPr lang="en-US" dirty="0"/>
              <a:t>Focus message to at-risk populations, young, elderly, cardio/</a:t>
            </a:r>
            <a:r>
              <a:rPr lang="en-US" dirty="0" err="1"/>
              <a:t>respir</a:t>
            </a:r>
            <a:r>
              <a:rPr lang="en-US" dirty="0"/>
              <a:t> conditions</a:t>
            </a:r>
          </a:p>
          <a:p>
            <a:pPr eaLnBrk="1" hangingPunct="1"/>
            <a:r>
              <a:rPr lang="en-US" dirty="0"/>
              <a:t>This can’t be our only measure of success/failure – new NAAQS ½ of old</a:t>
            </a:r>
          </a:p>
          <a:p>
            <a:pPr eaLnBrk="1" hangingPunct="1"/>
            <a:r>
              <a:rPr lang="en-US" dirty="0"/>
              <a:t>We can’t ignore existing AQ when making go/no-go decisions</a:t>
            </a:r>
          </a:p>
          <a:p>
            <a:pPr eaLnBrk="1" hangingPunct="1"/>
            <a:r>
              <a:rPr lang="en-US" dirty="0"/>
              <a:t>If you light up an FRM you better have followed procedure</a:t>
            </a:r>
          </a:p>
        </p:txBody>
      </p:sp>
    </p:spTree>
    <p:extLst>
      <p:ext uri="{BB962C8B-B14F-4D97-AF65-F5344CB8AC3E}">
        <p14:creationId xmlns:p14="http://schemas.microsoft.com/office/powerpoint/2010/main" val="274009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effectLst/>
              </a:rPr>
              <a:t>to minimize smoke impacts</a:t>
            </a:r>
            <a:endParaRPr lang="en-US" dirty="0"/>
          </a:p>
        </p:txBody>
      </p:sp>
      <p:sp>
        <p:nvSpPr>
          <p:cNvPr id="4" name="Slide Number Placeholder 3"/>
          <p:cNvSpPr>
            <a:spLocks noGrp="1"/>
          </p:cNvSpPr>
          <p:nvPr>
            <p:ph type="sldNum" sz="quarter" idx="10"/>
          </p:nvPr>
        </p:nvSpPr>
        <p:spPr/>
        <p:txBody>
          <a:bodyPr/>
          <a:lstStyle/>
          <a:p>
            <a:pPr>
              <a:buClr>
                <a:prstClr val="black"/>
              </a:buClr>
              <a:defRPr/>
            </a:pPr>
            <a:fld id="{299592A8-9C41-4C88-9EFE-57FB92620EB3}" type="slidenum">
              <a:rPr lang="en-US" smtClean="0">
                <a:solidFill>
                  <a:prstClr val="black"/>
                </a:solidFill>
              </a:rPr>
              <a:pPr>
                <a:buClr>
                  <a:prstClr val="black"/>
                </a:buClr>
                <a:defRPr/>
              </a:pPr>
              <a:t>126</a:t>
            </a:fld>
            <a:endParaRPr lang="en-US">
              <a:solidFill>
                <a:prstClr val="black"/>
              </a:solidFill>
            </a:endParaRPr>
          </a:p>
        </p:txBody>
      </p:sp>
    </p:spTree>
    <p:extLst>
      <p:ext uri="{BB962C8B-B14F-4D97-AF65-F5344CB8AC3E}">
        <p14:creationId xmlns:p14="http://schemas.microsoft.com/office/powerpoint/2010/main" val="925098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99AE85-45D9-46E2-B5FE-AD048ABDF822}"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3771133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99AE85-45D9-46E2-B5FE-AD048ABDF822}"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1238513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99AE85-45D9-46E2-B5FE-AD048ABDF822}"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3118988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159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Tree>
    <p:extLst>
      <p:ext uri="{BB962C8B-B14F-4D97-AF65-F5344CB8AC3E}">
        <p14:creationId xmlns:p14="http://schemas.microsoft.com/office/powerpoint/2010/main" val="2396863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735663"/>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81000"/>
            <a:ext cx="7772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160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627194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03979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6567877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3399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99AE85-45D9-46E2-B5FE-AD048ABDF822}"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426576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55821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89639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6305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92815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217763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96993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40656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sz="1800">
              <a:solidFill>
                <a:srgbClr val="000000"/>
              </a:solidFill>
              <a:latin typeface="Arial" charset="0"/>
            </a:endParaRPr>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sz="1800">
              <a:solidFill>
                <a:srgbClr val="000000"/>
              </a:solidFill>
              <a:latin typeface="Arial" charset="0"/>
            </a:endParaRPr>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F29CF50E-BCC1-426A-8580-194D5A47F138}" type="slidenum">
              <a:rPr lang="en-US" sz="1800">
                <a:solidFill>
                  <a:srgbClr val="000000"/>
                </a:solidFill>
                <a:latin typeface="Arial" charset="0"/>
              </a:rPr>
              <a:pPr/>
              <a:t>‹#›</a:t>
            </a:fld>
            <a:endParaRPr lang="en-US" sz="1800">
              <a:solidFill>
                <a:srgbClr val="000000"/>
              </a:solidFill>
              <a:latin typeface="Arial" charset="0"/>
            </a:endParaRPr>
          </a:p>
        </p:txBody>
      </p:sp>
    </p:spTree>
    <p:extLst>
      <p:ext uri="{BB962C8B-B14F-4D97-AF65-F5344CB8AC3E}">
        <p14:creationId xmlns:p14="http://schemas.microsoft.com/office/powerpoint/2010/main" val="219989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99AE85-45D9-46E2-B5FE-AD048ABDF822}" type="datetimeFigureOut">
              <a:rPr lang="en-US" smtClean="0"/>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242026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99AE85-45D9-46E2-B5FE-AD048ABDF822}"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56687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99AE85-45D9-46E2-B5FE-AD048ABDF822}" type="datetimeFigureOut">
              <a:rPr lang="en-US" smtClean="0"/>
              <a:t>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90173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99AE85-45D9-46E2-B5FE-AD048ABDF822}" type="datetimeFigureOut">
              <a:rPr lang="en-US" smtClean="0"/>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208989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9AE85-45D9-46E2-B5FE-AD048ABDF822}" type="datetimeFigureOut">
              <a:rPr lang="en-US" smtClean="0"/>
              <a:t>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3343313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99AE85-45D9-46E2-B5FE-AD048ABDF822}"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376582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99AE85-45D9-46E2-B5FE-AD048ABDF822}" type="datetimeFigureOut">
              <a:rPr lang="en-US" smtClean="0"/>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23FAA-C07A-4E41-8E3B-475A82D7E21D}" type="slidenum">
              <a:rPr lang="en-US" smtClean="0"/>
              <a:t>‹#›</a:t>
            </a:fld>
            <a:endParaRPr lang="en-US"/>
          </a:p>
        </p:txBody>
      </p:sp>
    </p:spTree>
    <p:extLst>
      <p:ext uri="{BB962C8B-B14F-4D97-AF65-F5344CB8AC3E}">
        <p14:creationId xmlns:p14="http://schemas.microsoft.com/office/powerpoint/2010/main" val="333745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99AE85-45D9-46E2-B5FE-AD048ABDF822}" type="datetimeFigureOut">
              <a:rPr lang="en-US" smtClean="0"/>
              <a:t>2/24/2022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A23FAA-C07A-4E41-8E3B-475A82D7E21D}" type="slidenum">
              <a:rPr lang="en-US" smtClean="0"/>
              <a:t>‹#›</a:t>
            </a:fld>
            <a:endParaRPr lang="en-US"/>
          </a:p>
        </p:txBody>
      </p:sp>
      <p:sp>
        <p:nvSpPr>
          <p:cNvPr id="7" name="Rectangle 9"/>
          <p:cNvSpPr>
            <a:spLocks noChangeArrowheads="1"/>
          </p:cNvSpPr>
          <p:nvPr/>
        </p:nvSpPr>
        <p:spPr bwMode="auto">
          <a:xfrm>
            <a:off x="0" y="0"/>
            <a:ext cx="9144000" cy="6858000"/>
          </a:xfrm>
          <a:prstGeom prst="rect">
            <a:avLst/>
          </a:prstGeom>
          <a:solidFill>
            <a:srgbClr val="CCECFF"/>
          </a:solidFill>
          <a:ln w="9525">
            <a:no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30924606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dirty="0"/>
          </a:p>
        </p:txBody>
      </p:sp>
      <p:sp>
        <p:nvSpPr>
          <p:cNvPr id="1027" name="Rectangle 3"/>
          <p:cNvSpPr>
            <a:spLocks noGrp="1" noChangeArrowheads="1"/>
          </p:cNvSpPr>
          <p:nvPr>
            <p:ph type="body" idx="1"/>
          </p:nvPr>
        </p:nvSpPr>
        <p:spPr bwMode="auto">
          <a:xfrm>
            <a:off x="457200" y="17224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8"/>
          <p:cNvSpPr>
            <a:spLocks noChangeArrowheads="1"/>
          </p:cNvSpPr>
          <p:nvPr userDrawn="1"/>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n-US" sz="1000" dirty="0">
                <a:solidFill>
                  <a:srgbClr val="DDDDDD"/>
                </a:solidFill>
                <a:latin typeface="Arial" charset="0"/>
              </a:rPr>
              <a:t>RX-410</a:t>
            </a:r>
          </a:p>
        </p:txBody>
      </p:sp>
      <p:sp>
        <p:nvSpPr>
          <p:cNvPr id="1029" name="Text Box 8"/>
          <p:cNvSpPr txBox="1">
            <a:spLocks noChangeArrowheads="1"/>
          </p:cNvSpPr>
          <p:nvPr userDrawn="1"/>
        </p:nvSpPr>
        <p:spPr bwMode="auto">
          <a:xfrm>
            <a:off x="128588" y="6465888"/>
            <a:ext cx="8611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solidFill>
                  <a:srgbClr val="DDDDDD"/>
                </a:solidFill>
                <a:latin typeface="Times New Roman" pitchFamily="18" charset="0"/>
              </a:rPr>
              <a:t>Unit 7</a:t>
            </a:r>
          </a:p>
        </p:txBody>
      </p:sp>
      <p:sp>
        <p:nvSpPr>
          <p:cNvPr id="1030" name="Text Box 9"/>
          <p:cNvSpPr txBox="1">
            <a:spLocks noChangeArrowheads="1"/>
          </p:cNvSpPr>
          <p:nvPr userDrawn="1"/>
        </p:nvSpPr>
        <p:spPr bwMode="auto">
          <a:xfrm>
            <a:off x="1214438" y="6591300"/>
            <a:ext cx="6946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dirty="0">
                <a:solidFill>
                  <a:srgbClr val="DDDDDD"/>
                </a:solidFill>
                <a:latin typeface="Times New Roman" pitchFamily="18" charset="0"/>
              </a:rPr>
              <a:t>Meteorology</a:t>
            </a:r>
          </a:p>
        </p:txBody>
      </p:sp>
      <p:sp>
        <p:nvSpPr>
          <p:cNvPr id="2" name="Rectangle 1"/>
          <p:cNvSpPr/>
          <p:nvPr userDrawn="1"/>
        </p:nvSpPr>
        <p:spPr>
          <a:xfrm>
            <a:off x="-180968" y="-23052"/>
            <a:ext cx="9737711" cy="560934"/>
          </a:xfrm>
          <a:prstGeom prst="rect">
            <a:avLst/>
          </a:prstGeom>
          <a:gradFill>
            <a:gsLst>
              <a:gs pos="1000">
                <a:srgbClr val="963522"/>
              </a:gs>
              <a:gs pos="67000">
                <a:srgbClr val="AF5633"/>
              </a:gs>
              <a:gs pos="100000">
                <a:srgbClr val="F3E3D5"/>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TextBox 2"/>
          <p:cNvSpPr txBox="1"/>
          <p:nvPr userDrawn="1"/>
        </p:nvSpPr>
        <p:spPr>
          <a:xfrm>
            <a:off x="59429" y="103526"/>
            <a:ext cx="9084571" cy="276999"/>
          </a:xfrm>
          <a:prstGeom prst="rect">
            <a:avLst/>
          </a:prstGeom>
          <a:noFill/>
        </p:spPr>
        <p:txBody>
          <a:bodyPr wrap="square" rtlCol="0">
            <a:spAutoFit/>
          </a:bodyPr>
          <a:lstStyle/>
          <a:p>
            <a:pPr algn="ctr"/>
            <a:r>
              <a:rPr lang="en-US" sz="1200" b="1" dirty="0">
                <a:solidFill>
                  <a:srgbClr val="D39A6B"/>
                </a:solidFill>
                <a:latin typeface="Arial" charset="0"/>
              </a:rPr>
              <a:t>Smoke Management</a:t>
            </a:r>
          </a:p>
        </p:txBody>
      </p:sp>
    </p:spTree>
    <p:extLst>
      <p:ext uri="{BB962C8B-B14F-4D97-AF65-F5344CB8AC3E}">
        <p14:creationId xmlns:p14="http://schemas.microsoft.com/office/powerpoint/2010/main" val="380122659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ransition/>
  <p:txStyles>
    <p:title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dnr.wisconsin.gov/sites/default/files/topic/AirQuality/2022AnnualNetworkPlan0629.pdf" TargetMode="External"/><Relationship Id="rId2" Type="http://schemas.openxmlformats.org/officeDocument/2006/relationships/hyperlink" Target="https://www.pca.state.mn.us/air/air-monitoring-network-plan" TargetMode="External"/><Relationship Id="rId1" Type="http://schemas.openxmlformats.org/officeDocument/2006/relationships/slideLayout" Target="../slideLayouts/slideLayout6.xml"/><Relationship Id="rId4" Type="http://schemas.openxmlformats.org/officeDocument/2006/relationships/hyperlink" Target="http://169.62.82.226/documents/egle/ambient-monitoring-network-review-2021-07-01_729037_7.pdf" TargetMode="External"/></Relationships>
</file>

<file path=ppt/slides/_rels/slide1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1.xml.rels><?xml version="1.0" encoding="UTF-8" standalone="yes"?>
<Relationships xmlns="http://schemas.openxmlformats.org/package/2006/relationships"><Relationship Id="rId3" Type="http://schemas.openxmlformats.org/officeDocument/2006/relationships/hyperlink" Target="http://www.ospo.noaa.gov/Products/land/hms.html" TargetMode="External"/><Relationship Id="rId2" Type="http://schemas.openxmlformats.org/officeDocument/2006/relationships/hyperlink" Target="http://www.airnow.gov/" TargetMode="Externa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0.jpeg"/></Relationships>
</file>

<file path=ppt/slides/_rels/slide1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www.frames.gov/partner-sites/emissions-and-smoke/educational-resources/tutorial/lesson-3/"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17.xml"/><Relationship Id="rId5" Type="http://schemas.openxmlformats.org/officeDocument/2006/relationships/image" Target="../media/image79.png"/><Relationship Id="rId4"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40933"/>
            <a:ext cx="8229600" cy="1752600"/>
          </a:xfrm>
        </p:spPr>
        <p:txBody>
          <a:bodyPr>
            <a:normAutofit/>
          </a:bodyPr>
          <a:lstStyle/>
          <a:p>
            <a:r>
              <a:rPr lang="en-US" sz="4800" dirty="0"/>
              <a:t>Smoke Tools Workshop</a:t>
            </a:r>
          </a:p>
        </p:txBody>
      </p:sp>
      <p:sp>
        <p:nvSpPr>
          <p:cNvPr id="3" name="Content Placeholder 2"/>
          <p:cNvSpPr>
            <a:spLocks noGrp="1"/>
          </p:cNvSpPr>
          <p:nvPr>
            <p:ph idx="1"/>
          </p:nvPr>
        </p:nvSpPr>
        <p:spPr>
          <a:xfrm>
            <a:off x="457199" y="3276600"/>
            <a:ext cx="8229600" cy="2895600"/>
          </a:xfrm>
        </p:spPr>
        <p:txBody>
          <a:bodyPr>
            <a:normAutofit/>
          </a:bodyPr>
          <a:lstStyle/>
          <a:p>
            <a:pPr marL="0" indent="0" algn="ctr">
              <a:buNone/>
            </a:pPr>
            <a:endParaRPr lang="en-US" dirty="0"/>
          </a:p>
          <a:p>
            <a:pPr marL="0" indent="0" algn="ctr">
              <a:buNone/>
            </a:pPr>
            <a:r>
              <a:rPr lang="en-US" dirty="0"/>
              <a:t>Trent Wickman</a:t>
            </a:r>
          </a:p>
          <a:p>
            <a:pPr marL="0" indent="0" algn="ctr">
              <a:buNone/>
            </a:pPr>
            <a:r>
              <a:rPr lang="en-US" dirty="0"/>
              <a:t>trent.wickman@usda.gov</a:t>
            </a:r>
          </a:p>
          <a:p>
            <a:pPr marL="0" indent="0" algn="ctr">
              <a:buNone/>
            </a:pPr>
            <a:r>
              <a:rPr lang="en-US" dirty="0"/>
              <a:t>(218) 341-8646</a:t>
            </a:r>
          </a:p>
          <a:p>
            <a:pPr marL="0" indent="0" algn="ctr">
              <a:buNone/>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1260345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3200"/>
              <a:t>Combustion and Consumption </a:t>
            </a:r>
            <a:br>
              <a:rPr lang="en-US" sz="3200"/>
            </a:br>
            <a:r>
              <a:rPr lang="en-US" sz="3200"/>
              <a:t>is Affected by Fuel</a:t>
            </a:r>
          </a:p>
        </p:txBody>
      </p:sp>
      <p:pic>
        <p:nvPicPr>
          <p:cNvPr id="16387" name="Picture 10" descr="chapbur2"/>
          <p:cNvPicPr>
            <a:picLocks noChangeAspect="1" noChangeArrowheads="1"/>
          </p:cNvPicPr>
          <p:nvPr/>
        </p:nvPicPr>
        <p:blipFill>
          <a:blip r:embed="rId2" cstate="print"/>
          <a:srcRect/>
          <a:stretch>
            <a:fillRect/>
          </a:stretch>
        </p:blipFill>
        <p:spPr bwMode="auto">
          <a:xfrm>
            <a:off x="7315200" y="4267200"/>
            <a:ext cx="1576388" cy="1916113"/>
          </a:xfrm>
          <a:prstGeom prst="rect">
            <a:avLst/>
          </a:prstGeom>
          <a:noFill/>
          <a:ln w="9525">
            <a:noFill/>
            <a:miter lim="800000"/>
            <a:headEnd/>
            <a:tailEnd/>
          </a:ln>
        </p:spPr>
      </p:pic>
      <p:pic>
        <p:nvPicPr>
          <p:cNvPr id="16388" name="Picture 11" descr="Hungry_Bob_log_consumption"/>
          <p:cNvPicPr>
            <a:picLocks noChangeAspect="1" noChangeArrowheads="1"/>
          </p:cNvPicPr>
          <p:nvPr/>
        </p:nvPicPr>
        <p:blipFill>
          <a:blip r:embed="rId3" cstate="print"/>
          <a:srcRect/>
          <a:stretch>
            <a:fillRect/>
          </a:stretch>
        </p:blipFill>
        <p:spPr bwMode="auto">
          <a:xfrm>
            <a:off x="304800" y="1371600"/>
            <a:ext cx="1981200" cy="1498600"/>
          </a:xfrm>
          <a:prstGeom prst="rect">
            <a:avLst/>
          </a:prstGeom>
          <a:noFill/>
          <a:ln w="9525">
            <a:noFill/>
            <a:miter lim="800000"/>
            <a:headEnd/>
            <a:tailEnd/>
          </a:ln>
        </p:spPr>
      </p:pic>
      <p:pic>
        <p:nvPicPr>
          <p:cNvPr id="16389" name="Picture 12" descr="PILE"/>
          <p:cNvPicPr>
            <a:picLocks noChangeAspect="1" noChangeArrowheads="1"/>
          </p:cNvPicPr>
          <p:nvPr/>
        </p:nvPicPr>
        <p:blipFill>
          <a:blip r:embed="rId4" cstate="print"/>
          <a:srcRect/>
          <a:stretch>
            <a:fillRect/>
          </a:stretch>
        </p:blipFill>
        <p:spPr bwMode="auto">
          <a:xfrm>
            <a:off x="3886200" y="4267200"/>
            <a:ext cx="3276600" cy="2292350"/>
          </a:xfrm>
          <a:prstGeom prst="rect">
            <a:avLst/>
          </a:prstGeom>
          <a:noFill/>
          <a:ln w="9525">
            <a:noFill/>
            <a:miter lim="800000"/>
            <a:headEnd/>
            <a:tailEnd/>
          </a:ln>
        </p:spPr>
      </p:pic>
      <p:pic>
        <p:nvPicPr>
          <p:cNvPr id="16390" name="Picture 13" descr="ccprewest"/>
          <p:cNvPicPr>
            <a:picLocks noChangeAspect="1" noChangeArrowheads="1"/>
          </p:cNvPicPr>
          <p:nvPr/>
        </p:nvPicPr>
        <p:blipFill>
          <a:blip r:embed="rId5" cstate="print"/>
          <a:srcRect/>
          <a:stretch>
            <a:fillRect/>
          </a:stretch>
        </p:blipFill>
        <p:spPr bwMode="auto">
          <a:xfrm>
            <a:off x="304800" y="2971800"/>
            <a:ext cx="1981200" cy="1301750"/>
          </a:xfrm>
          <a:prstGeom prst="rect">
            <a:avLst/>
          </a:prstGeom>
          <a:noFill/>
          <a:ln w="9525">
            <a:noFill/>
            <a:miter lim="800000"/>
            <a:headEnd/>
            <a:tailEnd/>
          </a:ln>
        </p:spPr>
      </p:pic>
      <p:pic>
        <p:nvPicPr>
          <p:cNvPr id="16391" name="Picture 14" descr="CCLPOLE"/>
          <p:cNvPicPr>
            <a:picLocks noChangeAspect="1" noChangeArrowheads="1"/>
          </p:cNvPicPr>
          <p:nvPr/>
        </p:nvPicPr>
        <p:blipFill>
          <a:blip r:embed="rId6" cstate="print"/>
          <a:srcRect/>
          <a:stretch>
            <a:fillRect/>
          </a:stretch>
        </p:blipFill>
        <p:spPr bwMode="auto">
          <a:xfrm>
            <a:off x="304800" y="4392613"/>
            <a:ext cx="3429000" cy="2179637"/>
          </a:xfrm>
          <a:prstGeom prst="rect">
            <a:avLst/>
          </a:prstGeom>
          <a:noFill/>
          <a:ln w="9525">
            <a:noFill/>
            <a:miter lim="800000"/>
            <a:headEnd/>
            <a:tailEnd/>
          </a:ln>
        </p:spPr>
      </p:pic>
      <p:pic>
        <p:nvPicPr>
          <p:cNvPr id="16392" name="Picture 15" descr="Fuel_Moisture_samples"/>
          <p:cNvPicPr>
            <a:picLocks noChangeAspect="1" noChangeArrowheads="1"/>
          </p:cNvPicPr>
          <p:nvPr/>
        </p:nvPicPr>
        <p:blipFill>
          <a:blip r:embed="rId7" cstate="print"/>
          <a:srcRect/>
          <a:stretch>
            <a:fillRect/>
          </a:stretch>
        </p:blipFill>
        <p:spPr bwMode="auto">
          <a:xfrm>
            <a:off x="5715000" y="1625600"/>
            <a:ext cx="3200400" cy="2489200"/>
          </a:xfrm>
          <a:prstGeom prst="rect">
            <a:avLst/>
          </a:prstGeom>
          <a:noFill/>
          <a:ln w="9525">
            <a:noFill/>
            <a:miter lim="800000"/>
            <a:headEnd/>
            <a:tailEnd/>
          </a:ln>
        </p:spPr>
      </p:pic>
      <p:sp>
        <p:nvSpPr>
          <p:cNvPr id="16393" name="Rectangle 16"/>
          <p:cNvSpPr>
            <a:spLocks noGrp="1" noChangeArrowheads="1"/>
          </p:cNvSpPr>
          <p:nvPr>
            <p:ph type="body" idx="1"/>
          </p:nvPr>
        </p:nvSpPr>
        <p:spPr>
          <a:xfrm>
            <a:off x="2667000" y="1295400"/>
            <a:ext cx="5943600" cy="2819400"/>
          </a:xfrm>
          <a:noFill/>
        </p:spPr>
        <p:txBody>
          <a:bodyPr/>
          <a:lstStyle/>
          <a:p>
            <a:pPr eaLnBrk="1" hangingPunct="1">
              <a:lnSpc>
                <a:spcPct val="120000"/>
              </a:lnSpc>
              <a:spcBef>
                <a:spcPct val="0"/>
              </a:spcBef>
              <a:buFontTx/>
              <a:buNone/>
            </a:pPr>
            <a:r>
              <a:rPr lang="en-US" sz="2900"/>
              <a:t>Loading</a:t>
            </a:r>
          </a:p>
          <a:p>
            <a:pPr eaLnBrk="1" hangingPunct="1">
              <a:lnSpc>
                <a:spcPct val="120000"/>
              </a:lnSpc>
              <a:spcBef>
                <a:spcPct val="0"/>
              </a:spcBef>
              <a:buFontTx/>
              <a:buNone/>
            </a:pPr>
            <a:r>
              <a:rPr lang="en-US" sz="2900"/>
              <a:t>Size</a:t>
            </a:r>
          </a:p>
          <a:p>
            <a:pPr eaLnBrk="1" hangingPunct="1">
              <a:lnSpc>
                <a:spcPct val="120000"/>
              </a:lnSpc>
              <a:spcBef>
                <a:spcPct val="0"/>
              </a:spcBef>
              <a:buFontTx/>
              <a:buNone/>
            </a:pPr>
            <a:r>
              <a:rPr lang="en-US" sz="2900"/>
              <a:t>Arrangement</a:t>
            </a:r>
          </a:p>
          <a:p>
            <a:pPr eaLnBrk="1" hangingPunct="1">
              <a:lnSpc>
                <a:spcPct val="120000"/>
              </a:lnSpc>
              <a:spcBef>
                <a:spcPct val="0"/>
              </a:spcBef>
              <a:buFontTx/>
              <a:buNone/>
            </a:pPr>
            <a:r>
              <a:rPr lang="en-US" sz="2900"/>
              <a:t>Continuity</a:t>
            </a:r>
          </a:p>
          <a:p>
            <a:pPr eaLnBrk="1" hangingPunct="1">
              <a:lnSpc>
                <a:spcPct val="120000"/>
              </a:lnSpc>
              <a:spcBef>
                <a:spcPct val="0"/>
              </a:spcBef>
              <a:buFontTx/>
              <a:buNone/>
            </a:pPr>
            <a:r>
              <a:rPr lang="en-US" sz="2900"/>
              <a:t>Fuel Moisture</a:t>
            </a:r>
            <a:endParaRPr lang="en-US" sz="2400"/>
          </a:p>
        </p:txBody>
      </p:sp>
    </p:spTree>
    <p:extLst>
      <p:ext uri="{BB962C8B-B14F-4D97-AF65-F5344CB8AC3E}">
        <p14:creationId xmlns:p14="http://schemas.microsoft.com/office/powerpoint/2010/main" val="29728390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p>
        </p:txBody>
      </p:sp>
      <p:sp>
        <p:nvSpPr>
          <p:cNvPr id="41987" name="Content Placeholder 2"/>
          <p:cNvSpPr>
            <a:spLocks noGrp="1"/>
          </p:cNvSpPr>
          <p:nvPr>
            <p:ph idx="1"/>
          </p:nvPr>
        </p:nvSpPr>
        <p:spPr/>
        <p:txBody>
          <a:bodyPr/>
          <a:lstStyle/>
          <a:p>
            <a:endParaRPr lang="en-US"/>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90800" y="1295400"/>
            <a:ext cx="4338638" cy="461963"/>
          </a:xfrm>
          <a:prstGeom prst="rect">
            <a:avLst/>
          </a:prstGeom>
          <a:solidFill>
            <a:schemeClr val="accent1">
              <a:lumMod val="20000"/>
              <a:lumOff val="80000"/>
            </a:schemeClr>
          </a:solidFill>
        </p:spPr>
        <p:txBody>
          <a:bodyPr wrap="none">
            <a:spAutoFit/>
          </a:bodyPr>
          <a:lstStyle/>
          <a:p>
            <a:pPr>
              <a:defRPr/>
            </a:pPr>
            <a:r>
              <a:rPr lang="en-US" dirty="0"/>
              <a:t>Chicago Smoke Sept 13, 2011</a:t>
            </a:r>
          </a:p>
        </p:txBody>
      </p:sp>
      <p:sp>
        <p:nvSpPr>
          <p:cNvPr id="6" name="TextBox 5"/>
          <p:cNvSpPr txBox="1"/>
          <p:nvPr/>
        </p:nvSpPr>
        <p:spPr>
          <a:xfrm>
            <a:off x="6019800" y="3962400"/>
            <a:ext cx="2133600" cy="646113"/>
          </a:xfrm>
          <a:prstGeom prst="rect">
            <a:avLst/>
          </a:prstGeom>
          <a:solidFill>
            <a:schemeClr val="accent1">
              <a:lumMod val="20000"/>
              <a:lumOff val="80000"/>
            </a:schemeClr>
          </a:solidFill>
        </p:spPr>
        <p:txBody>
          <a:bodyPr>
            <a:spAutoFit/>
          </a:bodyPr>
          <a:lstStyle/>
          <a:p>
            <a:pPr>
              <a:defRPr/>
            </a:pPr>
            <a:r>
              <a:rPr lang="en-US" sz="1800" dirty="0"/>
              <a:t>1700 arrival @ 100 and 1000 m AGL</a:t>
            </a:r>
          </a:p>
        </p:txBody>
      </p:sp>
      <p:sp>
        <p:nvSpPr>
          <p:cNvPr id="7" name="TextBox 6"/>
          <p:cNvSpPr txBox="1"/>
          <p:nvPr/>
        </p:nvSpPr>
        <p:spPr>
          <a:xfrm>
            <a:off x="4267200" y="4953000"/>
            <a:ext cx="1887538" cy="923925"/>
          </a:xfrm>
          <a:prstGeom prst="rect">
            <a:avLst/>
          </a:prstGeom>
          <a:solidFill>
            <a:schemeClr val="accent1">
              <a:lumMod val="20000"/>
              <a:lumOff val="80000"/>
            </a:schemeClr>
          </a:solidFill>
        </p:spPr>
        <p:txBody>
          <a:bodyPr>
            <a:spAutoFit/>
          </a:bodyPr>
          <a:lstStyle/>
          <a:p>
            <a:pPr>
              <a:defRPr/>
            </a:pPr>
            <a:r>
              <a:rPr lang="en-US" sz="1800" dirty="0"/>
              <a:t>Noon arrival @ 100 and 1000 m AGL</a:t>
            </a:r>
          </a:p>
        </p:txBody>
      </p:sp>
    </p:spTree>
    <p:extLst>
      <p:ext uri="{BB962C8B-B14F-4D97-AF65-F5344CB8AC3E}">
        <p14:creationId xmlns:p14="http://schemas.microsoft.com/office/powerpoint/2010/main" val="30322843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199" y="1143000"/>
            <a:ext cx="8229600" cy="1143000"/>
          </a:xfrm>
        </p:spPr>
        <p:txBody>
          <a:bodyPr/>
          <a:lstStyle/>
          <a:p>
            <a:r>
              <a:rPr lang="en-US" dirty="0"/>
              <a:t>Key Issues</a:t>
            </a:r>
          </a:p>
        </p:txBody>
      </p:sp>
      <p:sp>
        <p:nvSpPr>
          <p:cNvPr id="43011" name="Content Placeholder 2"/>
          <p:cNvSpPr>
            <a:spLocks noGrp="1"/>
          </p:cNvSpPr>
          <p:nvPr>
            <p:ph idx="1"/>
          </p:nvPr>
        </p:nvSpPr>
        <p:spPr>
          <a:xfrm>
            <a:off x="1066800" y="2362200"/>
            <a:ext cx="7315200" cy="4038600"/>
          </a:xfrm>
        </p:spPr>
        <p:txBody>
          <a:bodyPr>
            <a:normAutofit fontScale="92500"/>
          </a:bodyPr>
          <a:lstStyle/>
          <a:p>
            <a:r>
              <a:rPr lang="en-US" dirty="0"/>
              <a:t>Accuracy – model uses gridded meteorological data.  Some are 12 x 12 km cells</a:t>
            </a:r>
          </a:p>
          <a:p>
            <a:r>
              <a:rPr lang="en-US" dirty="0"/>
              <a:t>Not useful for near-field impacts (use spot forecasts of surface and transport wind directions)</a:t>
            </a:r>
          </a:p>
          <a:p>
            <a:r>
              <a:rPr lang="en-US" dirty="0"/>
              <a:t>A useful tool when used correctly by someone who understands its limitations</a:t>
            </a: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21315491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767601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kupuu Fire 2005 sb"/>
          <p:cNvPicPr>
            <a:picLocks noGrp="1" noChangeAspect="1" noChangeArrowheads="1"/>
          </p:cNvPicPr>
          <p:nvPr>
            <p:ph/>
          </p:nvPr>
        </p:nvPicPr>
        <p:blipFill>
          <a:blip r:embed="rId2" cstate="print"/>
          <a:srcRect/>
          <a:stretch>
            <a:fillRect/>
          </a:stretch>
        </p:blipFill>
        <p:spPr>
          <a:xfrm>
            <a:off x="0" y="0"/>
            <a:ext cx="9144000" cy="6865938"/>
          </a:xfrm>
          <a:noFill/>
        </p:spPr>
      </p:pic>
      <p:sp>
        <p:nvSpPr>
          <p:cNvPr id="9219" name="Text Box 3"/>
          <p:cNvSpPr txBox="1">
            <a:spLocks noChangeArrowheads="1"/>
          </p:cNvSpPr>
          <p:nvPr/>
        </p:nvSpPr>
        <p:spPr bwMode="auto">
          <a:xfrm>
            <a:off x="1593850" y="1219200"/>
            <a:ext cx="213995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Fuel Loading</a:t>
            </a:r>
          </a:p>
        </p:txBody>
      </p:sp>
      <p:sp>
        <p:nvSpPr>
          <p:cNvPr id="9220" name="Text Box 4"/>
          <p:cNvSpPr txBox="1">
            <a:spLocks noChangeArrowheads="1"/>
          </p:cNvSpPr>
          <p:nvPr/>
        </p:nvSpPr>
        <p:spPr bwMode="auto">
          <a:xfrm>
            <a:off x="2362200" y="2362200"/>
            <a:ext cx="289560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Fuel Consumption</a:t>
            </a:r>
          </a:p>
        </p:txBody>
      </p:sp>
      <p:sp>
        <p:nvSpPr>
          <p:cNvPr id="9221" name="Text Box 5"/>
          <p:cNvSpPr txBox="1">
            <a:spLocks noChangeArrowheads="1"/>
          </p:cNvSpPr>
          <p:nvPr/>
        </p:nvSpPr>
        <p:spPr bwMode="auto">
          <a:xfrm>
            <a:off x="2971800" y="3505200"/>
            <a:ext cx="266700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Emission Factor</a:t>
            </a:r>
            <a:endParaRPr lang="en-US" b="1"/>
          </a:p>
        </p:txBody>
      </p:sp>
      <p:sp>
        <p:nvSpPr>
          <p:cNvPr id="9222" name="Text Box 6"/>
          <p:cNvSpPr txBox="1">
            <a:spLocks noChangeArrowheads="1"/>
          </p:cNvSpPr>
          <p:nvPr/>
        </p:nvSpPr>
        <p:spPr bwMode="auto">
          <a:xfrm>
            <a:off x="3575050" y="4724400"/>
            <a:ext cx="328295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Emission Production</a:t>
            </a:r>
          </a:p>
        </p:txBody>
      </p:sp>
      <p:sp>
        <p:nvSpPr>
          <p:cNvPr id="9223" name="Text Box 7"/>
          <p:cNvSpPr txBox="1">
            <a:spLocks noChangeArrowheads="1"/>
          </p:cNvSpPr>
          <p:nvPr/>
        </p:nvSpPr>
        <p:spPr bwMode="auto">
          <a:xfrm>
            <a:off x="4114800" y="5867400"/>
            <a:ext cx="396240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Dispersion/Concentration</a:t>
            </a:r>
          </a:p>
        </p:txBody>
      </p:sp>
      <p:sp>
        <p:nvSpPr>
          <p:cNvPr id="9224" name="AutoShape 8"/>
          <p:cNvSpPr>
            <a:spLocks noChangeArrowheads="1"/>
          </p:cNvSpPr>
          <p:nvPr/>
        </p:nvSpPr>
        <p:spPr bwMode="auto">
          <a:xfrm rot="-2101337">
            <a:off x="3200400" y="18288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
        <p:nvSpPr>
          <p:cNvPr id="9225" name="AutoShape 9"/>
          <p:cNvSpPr>
            <a:spLocks noChangeArrowheads="1"/>
          </p:cNvSpPr>
          <p:nvPr/>
        </p:nvSpPr>
        <p:spPr bwMode="auto">
          <a:xfrm rot="-2101337">
            <a:off x="3962400" y="29718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
        <p:nvSpPr>
          <p:cNvPr id="9226" name="AutoShape 10"/>
          <p:cNvSpPr>
            <a:spLocks noChangeArrowheads="1"/>
          </p:cNvSpPr>
          <p:nvPr/>
        </p:nvSpPr>
        <p:spPr bwMode="auto">
          <a:xfrm rot="-2101337">
            <a:off x="4572000" y="41910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
        <p:nvSpPr>
          <p:cNvPr id="9227" name="AutoShape 11"/>
          <p:cNvSpPr>
            <a:spLocks noChangeArrowheads="1"/>
          </p:cNvSpPr>
          <p:nvPr/>
        </p:nvSpPr>
        <p:spPr bwMode="auto">
          <a:xfrm rot="-2101337">
            <a:off x="5486400" y="53340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
        <p:nvSpPr>
          <p:cNvPr id="9228" name="Text Box 12"/>
          <p:cNvSpPr txBox="1">
            <a:spLocks noChangeArrowheads="1"/>
          </p:cNvSpPr>
          <p:nvPr/>
        </p:nvSpPr>
        <p:spPr bwMode="auto">
          <a:xfrm>
            <a:off x="4572000" y="1219200"/>
            <a:ext cx="2438400" cy="45720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Largest Error</a:t>
            </a:r>
          </a:p>
        </p:txBody>
      </p:sp>
      <p:sp>
        <p:nvSpPr>
          <p:cNvPr id="9229" name="Text Box 13"/>
          <p:cNvSpPr txBox="1">
            <a:spLocks noChangeArrowheads="1"/>
          </p:cNvSpPr>
          <p:nvPr/>
        </p:nvSpPr>
        <p:spPr bwMode="auto">
          <a:xfrm>
            <a:off x="5715000" y="2193925"/>
            <a:ext cx="3429000" cy="45720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Second Largest Error</a:t>
            </a:r>
          </a:p>
        </p:txBody>
      </p:sp>
      <p:sp>
        <p:nvSpPr>
          <p:cNvPr id="9230" name="Text Box 14"/>
          <p:cNvSpPr txBox="1">
            <a:spLocks noChangeArrowheads="1"/>
          </p:cNvSpPr>
          <p:nvPr/>
        </p:nvSpPr>
        <p:spPr bwMode="auto">
          <a:xfrm>
            <a:off x="6096000" y="3565525"/>
            <a:ext cx="2667000" cy="45720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Smallest Error</a:t>
            </a:r>
          </a:p>
        </p:txBody>
      </p:sp>
      <p:sp>
        <p:nvSpPr>
          <p:cNvPr id="9231" name="Rectangle 15"/>
          <p:cNvSpPr>
            <a:spLocks noChangeArrowheads="1"/>
          </p:cNvSpPr>
          <p:nvPr/>
        </p:nvSpPr>
        <p:spPr bwMode="auto">
          <a:xfrm>
            <a:off x="1066800" y="76200"/>
            <a:ext cx="182880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Black Area</a:t>
            </a:r>
          </a:p>
        </p:txBody>
      </p:sp>
      <p:sp>
        <p:nvSpPr>
          <p:cNvPr id="9232" name="AutoShape 16"/>
          <p:cNvSpPr>
            <a:spLocks noChangeArrowheads="1"/>
          </p:cNvSpPr>
          <p:nvPr/>
        </p:nvSpPr>
        <p:spPr bwMode="auto">
          <a:xfrm rot="-2101337">
            <a:off x="2133600" y="6858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Tree>
    <p:extLst>
      <p:ext uri="{BB962C8B-B14F-4D97-AF65-F5344CB8AC3E}">
        <p14:creationId xmlns:p14="http://schemas.microsoft.com/office/powerpoint/2010/main" val="2579935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199" y="2057400"/>
            <a:ext cx="8229600" cy="1371600"/>
          </a:xfrm>
        </p:spPr>
        <p:txBody>
          <a:bodyPr>
            <a:normAutofit fontScale="90000"/>
          </a:bodyPr>
          <a:lstStyle/>
          <a:p>
            <a:br>
              <a:rPr lang="en-US" dirty="0"/>
            </a:br>
            <a:r>
              <a:rPr lang="en-US" dirty="0"/>
              <a:t>Tool # 4) and 5) </a:t>
            </a:r>
            <a:r>
              <a:rPr lang="en-US" b="1" i="1" u="sng" dirty="0"/>
              <a:t>Dispersion Modeling </a:t>
            </a:r>
            <a:r>
              <a:rPr lang="en-US" dirty="0"/>
              <a:t>using Simple Screening and VSMOKE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16986170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997807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622605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 and esam at kaw offi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56388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Smoke Monitoring – from photos to monitors</a:t>
            </a:r>
          </a:p>
        </p:txBody>
      </p:sp>
      <p:sp>
        <p:nvSpPr>
          <p:cNvPr id="3" name="TextBox 2"/>
          <p:cNvSpPr txBox="1"/>
          <p:nvPr/>
        </p:nvSpPr>
        <p:spPr>
          <a:xfrm>
            <a:off x="3657600" y="5105400"/>
            <a:ext cx="3426167" cy="646331"/>
          </a:xfrm>
          <a:prstGeom prst="rect">
            <a:avLst/>
          </a:prstGeom>
          <a:noFill/>
        </p:spPr>
        <p:txBody>
          <a:bodyPr wrap="square" rtlCol="0">
            <a:spAutoFit/>
          </a:bodyPr>
          <a:lstStyle/>
          <a:p>
            <a:r>
              <a:rPr lang="en-US" sz="3600" b="1" dirty="0">
                <a:solidFill>
                  <a:srgbClr val="FFFF00"/>
                </a:solidFill>
              </a:rPr>
              <a:t>Why Monitor?</a:t>
            </a:r>
          </a:p>
        </p:txBody>
      </p:sp>
    </p:spTree>
    <p:extLst>
      <p:ext uri="{BB962C8B-B14F-4D97-AF65-F5344CB8AC3E}">
        <p14:creationId xmlns:p14="http://schemas.microsoft.com/office/powerpoint/2010/main" val="42049992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a:t>Reasons to Monitor</a:t>
            </a:r>
          </a:p>
        </p:txBody>
      </p:sp>
      <p:sp>
        <p:nvSpPr>
          <p:cNvPr id="14339" name="Rectangle 3"/>
          <p:cNvSpPr>
            <a:spLocks noGrp="1" noChangeArrowheads="1"/>
          </p:cNvSpPr>
          <p:nvPr>
            <p:ph type="body" idx="1"/>
          </p:nvPr>
        </p:nvSpPr>
        <p:spPr>
          <a:xfrm>
            <a:off x="685800" y="1447800"/>
            <a:ext cx="7772400" cy="4876800"/>
          </a:xfrm>
        </p:spPr>
        <p:txBody>
          <a:bodyPr/>
          <a:lstStyle/>
          <a:p>
            <a:pPr eaLnBrk="1" hangingPunct="1">
              <a:spcAft>
                <a:spcPts val="600"/>
              </a:spcAft>
            </a:pPr>
            <a:r>
              <a:rPr lang="en-US" dirty="0">
                <a:cs typeface="Times New Roman" pitchFamily="18" charset="0"/>
              </a:rPr>
              <a:t>Evaluate impacts on communities</a:t>
            </a:r>
          </a:p>
          <a:p>
            <a:pPr eaLnBrk="1" hangingPunct="1">
              <a:spcAft>
                <a:spcPts val="600"/>
              </a:spcAft>
            </a:pPr>
            <a:r>
              <a:rPr lang="en-US" dirty="0">
                <a:cs typeface="Times New Roman" pitchFamily="18" charset="0"/>
              </a:rPr>
              <a:t>Provide feedback to public, regulators, smoke forecasters, and managers.</a:t>
            </a:r>
          </a:p>
          <a:p>
            <a:pPr eaLnBrk="1" hangingPunct="1">
              <a:spcAft>
                <a:spcPts val="600"/>
              </a:spcAft>
            </a:pPr>
            <a:r>
              <a:rPr lang="en-US" dirty="0">
                <a:cs typeface="Times New Roman" pitchFamily="18" charset="0"/>
              </a:rPr>
              <a:t>Verify assumptions and predictions in analysis documents</a:t>
            </a:r>
          </a:p>
          <a:p>
            <a:pPr eaLnBrk="1" hangingPunct="1">
              <a:spcAft>
                <a:spcPts val="600"/>
              </a:spcAft>
            </a:pPr>
            <a:r>
              <a:rPr lang="en-US" dirty="0">
                <a:cs typeface="Times New Roman" pitchFamily="18" charset="0"/>
              </a:rPr>
              <a:t>Avoid violations of air quality standards. </a:t>
            </a:r>
          </a:p>
          <a:p>
            <a:pPr eaLnBrk="1" hangingPunct="1">
              <a:spcAft>
                <a:spcPts val="600"/>
              </a:spcAft>
            </a:pPr>
            <a:r>
              <a:rPr lang="en-US" dirty="0">
                <a:cs typeface="Times New Roman" pitchFamily="18" charset="0"/>
              </a:rPr>
              <a:t>Assess visibility in Class I areas.</a:t>
            </a:r>
            <a:r>
              <a:rPr lang="en-US" sz="2800" dirty="0">
                <a:cs typeface="Times New Roman" pitchFamily="18" charset="0"/>
              </a:rPr>
              <a:t>	</a:t>
            </a:r>
            <a:r>
              <a:rPr lang="en-US" sz="2800" dirty="0"/>
              <a:t> </a:t>
            </a:r>
          </a:p>
        </p:txBody>
      </p:sp>
    </p:spTree>
    <p:extLst>
      <p:ext uri="{BB962C8B-B14F-4D97-AF65-F5344CB8AC3E}">
        <p14:creationId xmlns:p14="http://schemas.microsoft.com/office/powerpoint/2010/main" val="134772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Reasons to Monitor (cont.)</a:t>
            </a:r>
          </a:p>
        </p:txBody>
      </p:sp>
      <p:sp>
        <p:nvSpPr>
          <p:cNvPr id="35843" name="Rectangle 3"/>
          <p:cNvSpPr>
            <a:spLocks noGrp="1" noChangeArrowheads="1"/>
          </p:cNvSpPr>
          <p:nvPr>
            <p:ph type="body" idx="1"/>
          </p:nvPr>
        </p:nvSpPr>
        <p:spPr>
          <a:xfrm>
            <a:off x="685800" y="1447800"/>
            <a:ext cx="7772400" cy="4876800"/>
          </a:xfrm>
        </p:spPr>
        <p:txBody>
          <a:bodyPr/>
          <a:lstStyle/>
          <a:p>
            <a:pPr eaLnBrk="1" hangingPunct="1">
              <a:spcAft>
                <a:spcPct val="30000"/>
              </a:spcAft>
            </a:pPr>
            <a:r>
              <a:rPr lang="en-US" dirty="0"/>
              <a:t>Wildfire/prescribed fire tradeoffs</a:t>
            </a:r>
          </a:p>
          <a:p>
            <a:pPr eaLnBrk="1" hangingPunct="1">
              <a:spcAft>
                <a:spcPct val="30000"/>
              </a:spcAft>
            </a:pPr>
            <a:r>
              <a:rPr lang="en-US" dirty="0"/>
              <a:t>Demonstrate we are good neighbors</a:t>
            </a:r>
          </a:p>
          <a:p>
            <a:pPr eaLnBrk="1" hangingPunct="1">
              <a:spcAft>
                <a:spcPct val="30000"/>
              </a:spcAft>
            </a:pPr>
            <a:r>
              <a:rPr lang="en-US" dirty="0"/>
              <a:t>Establish nuisance thresholds</a:t>
            </a:r>
          </a:p>
          <a:p>
            <a:pPr eaLnBrk="1" hangingPunct="1">
              <a:spcAft>
                <a:spcPct val="30000"/>
              </a:spcAft>
            </a:pPr>
            <a:r>
              <a:rPr lang="en-US" dirty="0"/>
              <a:t>Distinguish our impacts from others</a:t>
            </a:r>
          </a:p>
          <a:p>
            <a:pPr eaLnBrk="1" hangingPunct="1">
              <a:spcAft>
                <a:spcPct val="30000"/>
              </a:spcAft>
            </a:pPr>
            <a:r>
              <a:rPr lang="en-US" dirty="0"/>
              <a:t>Verification of predictions from smoke models</a:t>
            </a:r>
          </a:p>
        </p:txBody>
      </p:sp>
    </p:spTree>
    <p:extLst>
      <p:ext uri="{BB962C8B-B14F-4D97-AF65-F5344CB8AC3E}">
        <p14:creationId xmlns:p14="http://schemas.microsoft.com/office/powerpoint/2010/main" val="157728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t>Fuel Moisture Content</a:t>
            </a:r>
          </a:p>
        </p:txBody>
      </p:sp>
      <p:pic>
        <p:nvPicPr>
          <p:cNvPr id="25603" name="Picture 4" descr="AZPILEFM"/>
          <p:cNvPicPr>
            <a:picLocks noChangeAspect="1" noChangeArrowheads="1"/>
          </p:cNvPicPr>
          <p:nvPr/>
        </p:nvPicPr>
        <p:blipFill>
          <a:blip r:embed="rId2" cstate="print"/>
          <a:srcRect/>
          <a:stretch>
            <a:fillRect/>
          </a:stretch>
        </p:blipFill>
        <p:spPr bwMode="auto">
          <a:xfrm>
            <a:off x="3962400" y="2819400"/>
            <a:ext cx="5181600" cy="3240088"/>
          </a:xfrm>
          <a:prstGeom prst="rect">
            <a:avLst/>
          </a:prstGeom>
          <a:noFill/>
          <a:ln w="9525">
            <a:noFill/>
            <a:miter lim="800000"/>
            <a:headEnd/>
            <a:tailEnd/>
          </a:ln>
        </p:spPr>
      </p:pic>
      <p:sp>
        <p:nvSpPr>
          <p:cNvPr id="25604" name="Text Box 7"/>
          <p:cNvSpPr>
            <a:spLocks noGrp="1" noChangeArrowheads="1"/>
          </p:cNvSpPr>
          <p:nvPr>
            <p:ph type="body" idx="1"/>
          </p:nvPr>
        </p:nvSpPr>
        <p:spPr>
          <a:xfrm>
            <a:off x="685800" y="1447800"/>
            <a:ext cx="7772400" cy="4114800"/>
          </a:xfrm>
          <a:noFill/>
        </p:spPr>
        <p:txBody>
          <a:bodyPr/>
          <a:lstStyle/>
          <a:p>
            <a:pPr eaLnBrk="1" hangingPunct="1">
              <a:spcBef>
                <a:spcPct val="50000"/>
              </a:spcBef>
              <a:buClr>
                <a:schemeClr val="tx1"/>
              </a:buClr>
            </a:pPr>
            <a:r>
              <a:rPr lang="en-US" sz="2800"/>
              <a:t>Often single most important variable</a:t>
            </a:r>
          </a:p>
          <a:p>
            <a:pPr eaLnBrk="1" hangingPunct="1">
              <a:spcBef>
                <a:spcPct val="50000"/>
              </a:spcBef>
              <a:buClr>
                <a:schemeClr val="tx1"/>
              </a:buClr>
            </a:pPr>
            <a:r>
              <a:rPr lang="en-US" sz="2800"/>
              <a:t>Live and dead moisture</a:t>
            </a:r>
          </a:p>
          <a:p>
            <a:pPr eaLnBrk="1" hangingPunct="1">
              <a:spcBef>
                <a:spcPct val="50000"/>
              </a:spcBef>
              <a:buClr>
                <a:schemeClr val="tx1"/>
              </a:buClr>
            </a:pPr>
            <a:r>
              <a:rPr lang="en-US" sz="2800"/>
              <a:t>Increased fuel </a:t>
            </a:r>
            <a:br>
              <a:rPr lang="en-US" sz="2800"/>
            </a:br>
            <a:r>
              <a:rPr lang="en-US" sz="2800"/>
              <a:t>moisture will </a:t>
            </a:r>
            <a:br>
              <a:rPr lang="en-US" sz="2800"/>
            </a:br>
            <a:r>
              <a:rPr lang="en-US" sz="2800"/>
              <a:t>generally </a:t>
            </a:r>
            <a:br>
              <a:rPr lang="en-US" sz="2800"/>
            </a:br>
            <a:r>
              <a:rPr lang="en-US" sz="2800"/>
              <a:t>decrease </a:t>
            </a:r>
            <a:br>
              <a:rPr lang="en-US" sz="2800"/>
            </a:br>
            <a:r>
              <a:rPr lang="en-US" sz="2800"/>
              <a:t>consumption</a:t>
            </a:r>
          </a:p>
        </p:txBody>
      </p:sp>
    </p:spTree>
    <p:extLst>
      <p:ext uri="{BB962C8B-B14F-4D97-AF65-F5344CB8AC3E}">
        <p14:creationId xmlns:p14="http://schemas.microsoft.com/office/powerpoint/2010/main" val="11195984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121444"/>
            <a:ext cx="7772400" cy="1143000"/>
          </a:xfrm>
        </p:spPr>
        <p:txBody>
          <a:bodyPr>
            <a:normAutofit fontScale="90000"/>
          </a:bodyPr>
          <a:lstStyle/>
          <a:p>
            <a:pPr eaLnBrk="1" hangingPunct="1"/>
            <a:r>
              <a:rPr lang="en-US" dirty="0"/>
              <a:t>Particulate </a:t>
            </a:r>
            <a:br>
              <a:rPr lang="en-US" dirty="0"/>
            </a:br>
            <a:r>
              <a:rPr lang="en-US" dirty="0"/>
              <a:t>Monitoring Equipment</a:t>
            </a:r>
          </a:p>
        </p:txBody>
      </p:sp>
      <p:sp>
        <p:nvSpPr>
          <p:cNvPr id="9219" name="Rectangle 3"/>
          <p:cNvSpPr>
            <a:spLocks noGrp="1" noChangeArrowheads="1"/>
          </p:cNvSpPr>
          <p:nvPr>
            <p:ph type="body" sz="half" idx="1"/>
          </p:nvPr>
        </p:nvSpPr>
        <p:spPr>
          <a:xfrm>
            <a:off x="457200" y="1600200"/>
            <a:ext cx="5105400" cy="4800600"/>
          </a:xfrm>
        </p:spPr>
        <p:txBody>
          <a:bodyPr/>
          <a:lstStyle/>
          <a:p>
            <a:pPr marL="533400" indent="-533400" eaLnBrk="1" hangingPunct="1">
              <a:buFontTx/>
              <a:buAutoNum type="arabicPeriod"/>
            </a:pPr>
            <a:r>
              <a:rPr lang="en-US" sz="2800" dirty="0"/>
              <a:t>Gravimetric</a:t>
            </a:r>
          </a:p>
          <a:p>
            <a:pPr marL="914400" lvl="1" indent="-457200" eaLnBrk="1" hangingPunct="1"/>
            <a:r>
              <a:rPr lang="en-US" sz="2400" dirty="0"/>
              <a:t>Filter based; weighs mass</a:t>
            </a:r>
          </a:p>
          <a:p>
            <a:pPr marL="914400" lvl="1" indent="-457200" eaLnBrk="1" hangingPunct="1"/>
            <a:r>
              <a:rPr lang="en-US" sz="2400" dirty="0"/>
              <a:t>Labor intensive</a:t>
            </a:r>
          </a:p>
          <a:p>
            <a:pPr marL="914400" lvl="1" indent="-457200" eaLnBrk="1" hangingPunct="1"/>
            <a:r>
              <a:rPr lang="en-US" sz="2400" dirty="0"/>
              <a:t>Need line power</a:t>
            </a:r>
          </a:p>
          <a:p>
            <a:pPr marL="914400" lvl="1" indent="-457200" eaLnBrk="1" hangingPunct="1"/>
            <a:r>
              <a:rPr lang="en-US" sz="2400" dirty="0"/>
              <a:t>Location semi-permanent</a:t>
            </a:r>
          </a:p>
          <a:p>
            <a:pPr marL="914400" lvl="1" indent="-457200" eaLnBrk="1" hangingPunct="1"/>
            <a:r>
              <a:rPr lang="en-US" sz="2400" dirty="0"/>
              <a:t>Very accurate but slow data return</a:t>
            </a:r>
          </a:p>
          <a:p>
            <a:pPr marL="914400" lvl="1" indent="-457200"/>
            <a:r>
              <a:rPr lang="en-US" sz="2400" dirty="0"/>
              <a:t>Not typically used for smoke</a:t>
            </a:r>
          </a:p>
        </p:txBody>
      </p:sp>
      <p:pic>
        <p:nvPicPr>
          <p:cNvPr id="9220" name="Picture 4" descr="Dirty-filter"/>
          <p:cNvPicPr>
            <a:picLocks noGrp="1" noChangeAspect="1" noChangeArrowheads="1"/>
          </p:cNvPicPr>
          <p:nvPr>
            <p:ph sz="quarter" idx="2"/>
          </p:nvPr>
        </p:nvPicPr>
        <p:blipFill>
          <a:blip r:embed="rId2" cstate="print"/>
          <a:srcRect/>
          <a:stretch>
            <a:fillRect/>
          </a:stretch>
        </p:blipFill>
        <p:spPr>
          <a:xfrm>
            <a:off x="5410200" y="4419600"/>
            <a:ext cx="2857500" cy="1895475"/>
          </a:xfrm>
          <a:noFill/>
        </p:spPr>
      </p:pic>
      <p:pic>
        <p:nvPicPr>
          <p:cNvPr id="9221" name="Picture 6" descr="Leavenworth neph FRM rooftop"/>
          <p:cNvPicPr>
            <a:picLocks noGrp="1" noChangeAspect="1" noChangeArrowheads="1"/>
          </p:cNvPicPr>
          <p:nvPr>
            <p:ph sz="quarter" idx="3"/>
          </p:nvPr>
        </p:nvPicPr>
        <p:blipFill>
          <a:blip r:embed="rId3" cstate="print"/>
          <a:srcRect/>
          <a:stretch>
            <a:fillRect/>
          </a:stretch>
        </p:blipFill>
        <p:spPr>
          <a:xfrm>
            <a:off x="5334000" y="1385888"/>
            <a:ext cx="4419600" cy="2913062"/>
          </a:xfrm>
          <a:noFill/>
        </p:spPr>
      </p:pic>
      <p:sp>
        <p:nvSpPr>
          <p:cNvPr id="9222" name="Rectangle 8"/>
          <p:cNvSpPr>
            <a:spLocks noChangeArrowheads="1"/>
          </p:cNvSpPr>
          <p:nvPr/>
        </p:nvSpPr>
        <p:spPr bwMode="auto">
          <a:xfrm>
            <a:off x="8001000" y="1371600"/>
            <a:ext cx="1371600" cy="3048000"/>
          </a:xfrm>
          <a:prstGeom prst="rect">
            <a:avLst/>
          </a:prstGeom>
          <a:solidFill>
            <a:srgbClr val="CCECFF"/>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16252060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r>
              <a:rPr lang="en-US" dirty="0"/>
              <a:t>Particulate </a:t>
            </a:r>
            <a:br>
              <a:rPr lang="en-US" dirty="0"/>
            </a:br>
            <a:r>
              <a:rPr lang="en-US" dirty="0"/>
              <a:t>Monitoring Equipment</a:t>
            </a:r>
          </a:p>
        </p:txBody>
      </p:sp>
      <p:sp>
        <p:nvSpPr>
          <p:cNvPr id="11267" name="Rectangle 3"/>
          <p:cNvSpPr>
            <a:spLocks noGrp="1" noChangeArrowheads="1"/>
          </p:cNvSpPr>
          <p:nvPr>
            <p:ph type="body" idx="1"/>
          </p:nvPr>
        </p:nvSpPr>
        <p:spPr>
          <a:xfrm>
            <a:off x="304800" y="1524000"/>
            <a:ext cx="7772400" cy="4343400"/>
          </a:xfrm>
        </p:spPr>
        <p:txBody>
          <a:bodyPr/>
          <a:lstStyle/>
          <a:p>
            <a:pPr marL="609600" indent="-609600" eaLnBrk="1" hangingPunct="1">
              <a:lnSpc>
                <a:spcPct val="90000"/>
              </a:lnSpc>
              <a:buFontTx/>
              <a:buAutoNum type="arabicPeriod" startAt="2"/>
            </a:pPr>
            <a:r>
              <a:rPr lang="en-US" sz="2800" dirty="0"/>
              <a:t>Optical</a:t>
            </a:r>
          </a:p>
          <a:p>
            <a:pPr marL="990600" lvl="1" indent="-533400" eaLnBrk="1" hangingPunct="1">
              <a:lnSpc>
                <a:spcPct val="90000"/>
              </a:lnSpc>
            </a:pPr>
            <a:r>
              <a:rPr lang="en-US" sz="2400" dirty="0"/>
              <a:t>Measures light scattering or </a:t>
            </a:r>
            <a:br>
              <a:rPr lang="en-US" sz="2400" dirty="0"/>
            </a:br>
            <a:r>
              <a:rPr lang="en-US" sz="2400" dirty="0"/>
              <a:t>light absorption</a:t>
            </a:r>
          </a:p>
          <a:p>
            <a:pPr marL="990600" lvl="1" indent="-533400" eaLnBrk="1" hangingPunct="1">
              <a:lnSpc>
                <a:spcPct val="90000"/>
              </a:lnSpc>
            </a:pPr>
            <a:r>
              <a:rPr lang="en-US" sz="2400" dirty="0"/>
              <a:t>Converts to concentrations</a:t>
            </a:r>
          </a:p>
          <a:p>
            <a:pPr marL="990600" lvl="1" indent="-533400" eaLnBrk="1" hangingPunct="1">
              <a:lnSpc>
                <a:spcPct val="90000"/>
              </a:lnSpc>
            </a:pPr>
            <a:r>
              <a:rPr lang="en-US" sz="2400" dirty="0"/>
              <a:t>Real-time data</a:t>
            </a:r>
          </a:p>
          <a:p>
            <a:pPr marL="990600" lvl="1" indent="-533400" eaLnBrk="1" hangingPunct="1">
              <a:lnSpc>
                <a:spcPct val="90000"/>
              </a:lnSpc>
            </a:pPr>
            <a:r>
              <a:rPr lang="en-US" sz="2400" dirty="0"/>
              <a:t>Portable</a:t>
            </a:r>
          </a:p>
          <a:p>
            <a:pPr marL="990600" lvl="1" indent="-533400" eaLnBrk="1" hangingPunct="1">
              <a:lnSpc>
                <a:spcPct val="90000"/>
              </a:lnSpc>
            </a:pPr>
            <a:r>
              <a:rPr lang="en-US" sz="2400" dirty="0"/>
              <a:t>Relatively inexpensive</a:t>
            </a:r>
          </a:p>
          <a:p>
            <a:pPr marL="990600" lvl="1" indent="-533400" eaLnBrk="1" hangingPunct="1">
              <a:lnSpc>
                <a:spcPct val="90000"/>
              </a:lnSpc>
            </a:pPr>
            <a:r>
              <a:rPr lang="en-US" sz="2400" dirty="0"/>
              <a:t>Less accurate than gravimetric</a:t>
            </a:r>
          </a:p>
          <a:p>
            <a:pPr marL="990600" lvl="1" indent="-533400" eaLnBrk="1" hangingPunct="1">
              <a:lnSpc>
                <a:spcPct val="90000"/>
              </a:lnSpc>
            </a:pPr>
            <a:r>
              <a:rPr lang="en-US" sz="2400" dirty="0"/>
              <a:t>Used for smoke</a:t>
            </a:r>
          </a:p>
          <a:p>
            <a:pPr marL="990600" lvl="1" indent="-533400" eaLnBrk="1" hangingPunct="1">
              <a:lnSpc>
                <a:spcPct val="90000"/>
              </a:lnSpc>
            </a:pPr>
            <a:endParaRPr lang="en-US" sz="2400" dirty="0"/>
          </a:p>
        </p:txBody>
      </p:sp>
      <p:pic>
        <p:nvPicPr>
          <p:cNvPr id="6" name="Picture 6"/>
          <p:cNvPicPr>
            <a:picLocks noChangeAspect="1" noChangeArrowheads="1"/>
          </p:cNvPicPr>
          <p:nvPr/>
        </p:nvPicPr>
        <p:blipFill>
          <a:blip r:embed="rId2" cstate="print"/>
          <a:srcRect/>
          <a:stretch>
            <a:fillRect/>
          </a:stretch>
        </p:blipFill>
        <p:spPr bwMode="auto">
          <a:xfrm>
            <a:off x="6248400" y="1676400"/>
            <a:ext cx="2322512" cy="3505200"/>
          </a:xfrm>
          <a:prstGeom prst="rect">
            <a:avLst/>
          </a:prstGeom>
          <a:noFill/>
          <a:ln w="9525">
            <a:noFill/>
            <a:miter lim="800000"/>
            <a:headEnd/>
            <a:tailEnd/>
          </a:ln>
        </p:spPr>
      </p:pic>
      <p:sp>
        <p:nvSpPr>
          <p:cNvPr id="7" name="Rectangle 6"/>
          <p:cNvSpPr/>
          <p:nvPr/>
        </p:nvSpPr>
        <p:spPr>
          <a:xfrm>
            <a:off x="7162800" y="5181600"/>
            <a:ext cx="1826312" cy="830997"/>
          </a:xfrm>
          <a:prstGeom prst="rect">
            <a:avLst/>
          </a:prstGeom>
        </p:spPr>
        <p:txBody>
          <a:bodyPr wrap="square">
            <a:spAutoFit/>
          </a:bodyPr>
          <a:lstStyle/>
          <a:p>
            <a:r>
              <a:rPr lang="en-US" b="1" dirty="0">
                <a:latin typeface="Arial" charset="0"/>
              </a:rPr>
              <a:t>PM2.5 </a:t>
            </a:r>
          </a:p>
          <a:p>
            <a:r>
              <a:rPr lang="en-US" b="1" dirty="0">
                <a:latin typeface="Arial" charset="0"/>
              </a:rPr>
              <a:t>E-Sampler</a:t>
            </a:r>
          </a:p>
        </p:txBody>
      </p:sp>
    </p:spTree>
    <p:extLst>
      <p:ext uri="{BB962C8B-B14F-4D97-AF65-F5344CB8AC3E}">
        <p14:creationId xmlns:p14="http://schemas.microsoft.com/office/powerpoint/2010/main" val="29786747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r>
              <a:rPr lang="en-US"/>
              <a:t>Particulate </a:t>
            </a:r>
            <a:br>
              <a:rPr lang="en-US"/>
            </a:br>
            <a:r>
              <a:rPr lang="en-US"/>
              <a:t>Monitoring Equipment</a:t>
            </a:r>
          </a:p>
        </p:txBody>
      </p:sp>
      <p:sp>
        <p:nvSpPr>
          <p:cNvPr id="13315" name="Rectangle 3"/>
          <p:cNvSpPr>
            <a:spLocks noGrp="1" noChangeArrowheads="1"/>
          </p:cNvSpPr>
          <p:nvPr>
            <p:ph type="body" idx="1"/>
          </p:nvPr>
        </p:nvSpPr>
        <p:spPr>
          <a:xfrm>
            <a:off x="3657600" y="1981200"/>
            <a:ext cx="4800600" cy="4114800"/>
          </a:xfrm>
        </p:spPr>
        <p:txBody>
          <a:bodyPr/>
          <a:lstStyle/>
          <a:p>
            <a:pPr marL="609600" indent="-609600" eaLnBrk="1" hangingPunct="1">
              <a:buFontTx/>
              <a:buAutoNum type="arabicPeriod" startAt="3"/>
            </a:pPr>
            <a:r>
              <a:rPr lang="en-US" sz="2800" dirty="0"/>
              <a:t>Beta Attenuation Monitors (BAM)</a:t>
            </a:r>
          </a:p>
          <a:p>
            <a:pPr marL="990600" lvl="1" indent="-533400" eaLnBrk="1" hangingPunct="1"/>
            <a:r>
              <a:rPr lang="en-US" sz="2400" dirty="0"/>
              <a:t>Collect particulate on a tape</a:t>
            </a:r>
          </a:p>
          <a:p>
            <a:pPr marL="990600" lvl="1" indent="-533400" eaLnBrk="1" hangingPunct="1"/>
            <a:r>
              <a:rPr lang="en-US" sz="2400" dirty="0"/>
              <a:t>Radiation is directed across the tape at a sensor</a:t>
            </a:r>
          </a:p>
          <a:p>
            <a:pPr marL="990600" lvl="1" indent="-533400" eaLnBrk="1" hangingPunct="1"/>
            <a:r>
              <a:rPr lang="en-US" sz="2400" dirty="0"/>
              <a:t>Tend to be the ones used to produce AQI information </a:t>
            </a:r>
          </a:p>
          <a:p>
            <a:pPr marL="990600" lvl="1" indent="-533400" eaLnBrk="1" hangingPunct="1"/>
            <a:r>
              <a:rPr lang="en-US" sz="2400" dirty="0"/>
              <a:t>Smaller version used for smoke</a:t>
            </a:r>
          </a:p>
        </p:txBody>
      </p:sp>
      <p:pic>
        <p:nvPicPr>
          <p:cNvPr id="13316" name="Picture 4"/>
          <p:cNvPicPr>
            <a:picLocks noChangeAspect="1" noChangeArrowheads="1"/>
          </p:cNvPicPr>
          <p:nvPr/>
        </p:nvPicPr>
        <p:blipFill>
          <a:blip r:embed="rId2" cstate="print"/>
          <a:srcRect/>
          <a:stretch>
            <a:fillRect/>
          </a:stretch>
        </p:blipFill>
        <p:spPr bwMode="auto">
          <a:xfrm>
            <a:off x="533400" y="1752600"/>
            <a:ext cx="2890838" cy="4800600"/>
          </a:xfrm>
          <a:prstGeom prst="rect">
            <a:avLst/>
          </a:prstGeom>
          <a:noFill/>
          <a:ln w="9525">
            <a:noFill/>
            <a:miter lim="800000"/>
            <a:headEnd/>
            <a:tailEnd/>
          </a:ln>
        </p:spPr>
      </p:pic>
      <p:sp>
        <p:nvSpPr>
          <p:cNvPr id="5" name="Text Box 17"/>
          <p:cNvSpPr txBox="1">
            <a:spLocks noChangeArrowheads="1"/>
          </p:cNvSpPr>
          <p:nvPr/>
        </p:nvSpPr>
        <p:spPr bwMode="auto">
          <a:xfrm>
            <a:off x="3429000" y="6096000"/>
            <a:ext cx="1447800" cy="457200"/>
          </a:xfrm>
          <a:prstGeom prst="rect">
            <a:avLst/>
          </a:prstGeom>
          <a:noFill/>
          <a:ln w="9525">
            <a:noFill/>
            <a:miter lim="800000"/>
            <a:headEnd/>
            <a:tailEnd/>
          </a:ln>
        </p:spPr>
        <p:txBody>
          <a:bodyPr>
            <a:spAutoFit/>
          </a:bodyPr>
          <a:lstStyle/>
          <a:p>
            <a:pPr>
              <a:spcBef>
                <a:spcPct val="50000"/>
              </a:spcBef>
            </a:pPr>
            <a:r>
              <a:rPr lang="en-US" dirty="0"/>
              <a:t>E-BAM</a:t>
            </a:r>
          </a:p>
        </p:txBody>
      </p:sp>
    </p:spTree>
    <p:extLst>
      <p:ext uri="{BB962C8B-B14F-4D97-AF65-F5344CB8AC3E}">
        <p14:creationId xmlns:p14="http://schemas.microsoft.com/office/powerpoint/2010/main" val="39692788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t>Cameras</a:t>
            </a:r>
          </a:p>
        </p:txBody>
      </p:sp>
      <p:sp>
        <p:nvSpPr>
          <p:cNvPr id="5" name="TextBox 4"/>
          <p:cNvSpPr txBox="1"/>
          <p:nvPr/>
        </p:nvSpPr>
        <p:spPr>
          <a:xfrm>
            <a:off x="1828800" y="5638800"/>
            <a:ext cx="5486400" cy="830263"/>
          </a:xfrm>
          <a:prstGeom prst="rect">
            <a:avLst/>
          </a:prstGeom>
          <a:noFill/>
        </p:spPr>
        <p:txBody>
          <a:bodyPr>
            <a:spAutoFit/>
          </a:bodyPr>
          <a:lstStyle/>
          <a:p>
            <a:pPr>
              <a:defRPr/>
            </a:pPr>
            <a:r>
              <a:rPr lang="en-US" dirty="0">
                <a:latin typeface="+mn-lt"/>
              </a:rPr>
              <a:t>Can incorporate photos with distance markers to gather quantitative data</a:t>
            </a:r>
          </a:p>
        </p:txBody>
      </p:sp>
      <p:pic>
        <p:nvPicPr>
          <p:cNvPr id="35842" name="Picture 2" descr="http://www.followchelsea.com/wp-content/uploads/2011/09/Rural-r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63436"/>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750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17" t="24667"/>
          <a:stretch/>
        </p:blipFill>
        <p:spPr bwMode="auto">
          <a:xfrm>
            <a:off x="-1" y="0"/>
            <a:ext cx="1092824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269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10-16_2010289_aqua_250m.jpg"/>
          <p:cNvPicPr>
            <a:picLocks noChangeAspect="1"/>
          </p:cNvPicPr>
          <p:nvPr/>
        </p:nvPicPr>
        <p:blipFill>
          <a:blip r:embed="rId2" cstate="print"/>
          <a:srcRect l="26495" t="11111" r="45728" b="70370"/>
          <a:stretch>
            <a:fillRect/>
          </a:stretch>
        </p:blipFill>
        <p:spPr bwMode="auto">
          <a:xfrm>
            <a:off x="1371600" y="1143000"/>
            <a:ext cx="6400800" cy="4924425"/>
          </a:xfrm>
          <a:prstGeom prst="rect">
            <a:avLst/>
          </a:prstGeom>
          <a:noFill/>
          <a:ln w="9525">
            <a:noFill/>
            <a:miter lim="800000"/>
            <a:headEnd/>
            <a:tailEnd/>
          </a:ln>
        </p:spPr>
      </p:pic>
      <p:sp>
        <p:nvSpPr>
          <p:cNvPr id="30723" name="Title 1"/>
          <p:cNvSpPr>
            <a:spLocks noGrp="1"/>
          </p:cNvSpPr>
          <p:nvPr>
            <p:ph type="title"/>
          </p:nvPr>
        </p:nvSpPr>
        <p:spPr/>
        <p:txBody>
          <a:bodyPr/>
          <a:lstStyle/>
          <a:p>
            <a:pPr eaLnBrk="1" hangingPunct="1"/>
            <a:r>
              <a:rPr lang="en-US"/>
              <a:t>Satellite</a:t>
            </a:r>
          </a:p>
        </p:txBody>
      </p:sp>
      <p:sp>
        <p:nvSpPr>
          <p:cNvPr id="30724" name="TextBox 4"/>
          <p:cNvSpPr txBox="1">
            <a:spLocks noChangeArrowheads="1"/>
          </p:cNvSpPr>
          <p:nvPr/>
        </p:nvSpPr>
        <p:spPr bwMode="auto">
          <a:xfrm>
            <a:off x="1524000" y="3886200"/>
            <a:ext cx="3228975" cy="1631950"/>
          </a:xfrm>
          <a:prstGeom prst="rect">
            <a:avLst/>
          </a:prstGeom>
          <a:noFill/>
          <a:ln w="9525">
            <a:noFill/>
            <a:miter lim="800000"/>
            <a:headEnd/>
            <a:tailEnd/>
          </a:ln>
        </p:spPr>
        <p:txBody>
          <a:bodyPr wrap="none">
            <a:spAutoFit/>
          </a:bodyPr>
          <a:lstStyle/>
          <a:p>
            <a:r>
              <a:rPr lang="en-US" sz="2800">
                <a:solidFill>
                  <a:schemeClr val="bg1"/>
                </a:solidFill>
              </a:rPr>
              <a:t>Issues</a:t>
            </a:r>
          </a:p>
          <a:p>
            <a:pPr>
              <a:buFont typeface="Arial" charset="0"/>
              <a:buChar char="•"/>
            </a:pPr>
            <a:r>
              <a:rPr lang="en-US">
                <a:solidFill>
                  <a:schemeClr val="bg1"/>
                </a:solidFill>
              </a:rPr>
              <a:t> Minimum fire size</a:t>
            </a:r>
          </a:p>
          <a:p>
            <a:pPr>
              <a:buFont typeface="Arial" charset="0"/>
              <a:buChar char="•"/>
            </a:pPr>
            <a:r>
              <a:rPr lang="en-US">
                <a:solidFill>
                  <a:schemeClr val="bg1"/>
                </a:solidFill>
              </a:rPr>
              <a:t> Cloud cover</a:t>
            </a:r>
          </a:p>
          <a:p>
            <a:pPr>
              <a:buFont typeface="Arial" charset="0"/>
              <a:buChar char="•"/>
            </a:pPr>
            <a:r>
              <a:rPr lang="en-US">
                <a:solidFill>
                  <a:schemeClr val="bg1"/>
                </a:solidFill>
              </a:rPr>
              <a:t> Timing of satellite pass</a:t>
            </a:r>
          </a:p>
        </p:txBody>
      </p:sp>
    </p:spTree>
    <p:extLst>
      <p:ext uri="{BB962C8B-B14F-4D97-AF65-F5344CB8AC3E}">
        <p14:creationId xmlns:p14="http://schemas.microsoft.com/office/powerpoint/2010/main" val="10116229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t>Where to Monitor</a:t>
            </a:r>
          </a:p>
        </p:txBody>
      </p:sp>
      <p:sp>
        <p:nvSpPr>
          <p:cNvPr id="35843" name="Rectangle 3"/>
          <p:cNvSpPr>
            <a:spLocks noGrp="1" noChangeArrowheads="1"/>
          </p:cNvSpPr>
          <p:nvPr>
            <p:ph type="body" idx="1"/>
          </p:nvPr>
        </p:nvSpPr>
        <p:spPr>
          <a:xfrm>
            <a:off x="685800" y="1447800"/>
            <a:ext cx="7772400" cy="4800600"/>
          </a:xfrm>
        </p:spPr>
        <p:txBody>
          <a:bodyPr/>
          <a:lstStyle/>
          <a:p>
            <a:pPr eaLnBrk="1" hangingPunct="1"/>
            <a:r>
              <a:rPr lang="en-US" sz="2800"/>
              <a:t>Sensitive locations</a:t>
            </a:r>
          </a:p>
          <a:p>
            <a:pPr lvl="1" eaLnBrk="1" hangingPunct="1"/>
            <a:r>
              <a:rPr lang="en-US" sz="2400"/>
              <a:t>Schools, day care</a:t>
            </a:r>
          </a:p>
          <a:p>
            <a:pPr lvl="1" eaLnBrk="1" hangingPunct="1"/>
            <a:r>
              <a:rPr lang="en-US" sz="2400"/>
              <a:t>Hospitals, nursing homes</a:t>
            </a:r>
          </a:p>
          <a:p>
            <a:pPr lvl="1" eaLnBrk="1" hangingPunct="1"/>
            <a:r>
              <a:rPr lang="en-US" sz="2400"/>
              <a:t>County fairs</a:t>
            </a:r>
          </a:p>
          <a:p>
            <a:pPr eaLnBrk="1" hangingPunct="1"/>
            <a:r>
              <a:rPr lang="en-US" sz="2800"/>
              <a:t>Placed away from local pollution sources</a:t>
            </a:r>
          </a:p>
          <a:p>
            <a:pPr lvl="1" eaLnBrk="1" hangingPunct="1"/>
            <a:r>
              <a:rPr lang="en-US" sz="2400"/>
              <a:t>Dirt roads</a:t>
            </a:r>
          </a:p>
          <a:p>
            <a:pPr lvl="1" eaLnBrk="1" hangingPunct="1"/>
            <a:r>
              <a:rPr lang="en-US" sz="2400"/>
              <a:t>Wood stoves</a:t>
            </a:r>
          </a:p>
          <a:p>
            <a:pPr lvl="1" eaLnBrk="1" hangingPunct="1"/>
            <a:r>
              <a:rPr lang="en-US" sz="2400"/>
              <a:t>Traffic</a:t>
            </a:r>
          </a:p>
          <a:p>
            <a:pPr eaLnBrk="1" hangingPunct="1"/>
            <a:r>
              <a:rPr lang="en-US" sz="2800"/>
              <a:t>Access to Line Power?</a:t>
            </a:r>
          </a:p>
          <a:p>
            <a:pPr eaLnBrk="1" hangingPunct="1"/>
            <a:r>
              <a:rPr lang="en-US" sz="2800"/>
              <a:t>Permission – private property?</a:t>
            </a:r>
          </a:p>
        </p:txBody>
      </p:sp>
    </p:spTree>
    <p:extLst>
      <p:ext uri="{BB962C8B-B14F-4D97-AF65-F5344CB8AC3E}">
        <p14:creationId xmlns:p14="http://schemas.microsoft.com/office/powerpoint/2010/main" val="20754567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t>When to Monitor</a:t>
            </a:r>
          </a:p>
        </p:txBody>
      </p:sp>
      <p:sp>
        <p:nvSpPr>
          <p:cNvPr id="36867" name="Rectangle 3"/>
          <p:cNvSpPr>
            <a:spLocks noGrp="1" noChangeArrowheads="1"/>
          </p:cNvSpPr>
          <p:nvPr>
            <p:ph type="body" idx="1"/>
          </p:nvPr>
        </p:nvSpPr>
        <p:spPr/>
        <p:txBody>
          <a:bodyPr/>
          <a:lstStyle/>
          <a:p>
            <a:pPr eaLnBrk="1" hangingPunct="1">
              <a:lnSpc>
                <a:spcPct val="90000"/>
              </a:lnSpc>
            </a:pPr>
            <a:r>
              <a:rPr lang="en-US" dirty="0"/>
              <a:t>Depends on objectives</a:t>
            </a:r>
          </a:p>
          <a:p>
            <a:pPr lvl="1" eaLnBrk="1" hangingPunct="1">
              <a:lnSpc>
                <a:spcPct val="90000"/>
              </a:lnSpc>
            </a:pPr>
            <a:r>
              <a:rPr lang="en-US" dirty="0"/>
              <a:t>Project impact monitoring</a:t>
            </a:r>
          </a:p>
          <a:p>
            <a:pPr lvl="2" eaLnBrk="1" hangingPunct="1">
              <a:lnSpc>
                <a:spcPct val="90000"/>
              </a:lnSpc>
            </a:pPr>
            <a:r>
              <a:rPr lang="en-US" dirty="0"/>
              <a:t>May be hourly for several days before and after project</a:t>
            </a:r>
          </a:p>
          <a:p>
            <a:pPr lvl="1" eaLnBrk="1" hangingPunct="1">
              <a:lnSpc>
                <a:spcPct val="90000"/>
              </a:lnSpc>
            </a:pPr>
            <a:r>
              <a:rPr lang="en-US" dirty="0"/>
              <a:t>Permanent network operates year round</a:t>
            </a:r>
          </a:p>
          <a:p>
            <a:pPr lvl="2" eaLnBrk="1" hangingPunct="1">
              <a:lnSpc>
                <a:spcPct val="90000"/>
              </a:lnSpc>
            </a:pPr>
            <a:r>
              <a:rPr lang="en-US" dirty="0"/>
              <a:t>NAAQS monitoring</a:t>
            </a:r>
          </a:p>
          <a:p>
            <a:pPr lvl="3" eaLnBrk="1" hangingPunct="1">
              <a:lnSpc>
                <a:spcPct val="90000"/>
              </a:lnSpc>
            </a:pPr>
            <a:r>
              <a:rPr lang="en-US" dirty="0"/>
              <a:t>Once every six days</a:t>
            </a:r>
          </a:p>
          <a:p>
            <a:pPr lvl="2" eaLnBrk="1" hangingPunct="1">
              <a:lnSpc>
                <a:spcPct val="90000"/>
              </a:lnSpc>
            </a:pPr>
            <a:r>
              <a:rPr lang="en-US" dirty="0"/>
              <a:t>Visibility monitoring</a:t>
            </a:r>
          </a:p>
          <a:p>
            <a:pPr lvl="3" eaLnBrk="1" hangingPunct="1">
              <a:lnSpc>
                <a:spcPct val="90000"/>
              </a:lnSpc>
            </a:pPr>
            <a:r>
              <a:rPr lang="en-US" dirty="0"/>
              <a:t>Every third day</a:t>
            </a:r>
          </a:p>
        </p:txBody>
      </p:sp>
    </p:spTree>
    <p:extLst>
      <p:ext uri="{BB962C8B-B14F-4D97-AF65-F5344CB8AC3E}">
        <p14:creationId xmlns:p14="http://schemas.microsoft.com/office/powerpoint/2010/main" val="25522672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30784" y="51754"/>
            <a:ext cx="8839200" cy="990600"/>
          </a:xfrm>
        </p:spPr>
        <p:txBody>
          <a:bodyPr/>
          <a:lstStyle/>
          <a:p>
            <a:r>
              <a:rPr lang="en-US" dirty="0"/>
              <a:t>Nearby Air monitors = FREE data</a:t>
            </a:r>
          </a:p>
        </p:txBody>
      </p:sp>
      <p:pic>
        <p:nvPicPr>
          <p:cNvPr id="2" name="Picture 1"/>
          <p:cNvPicPr>
            <a:picLocks noChangeAspect="1"/>
          </p:cNvPicPr>
          <p:nvPr/>
        </p:nvPicPr>
        <p:blipFill rotWithShape="1">
          <a:blip r:embed="rId2"/>
          <a:srcRect l="28333" t="12963" r="30000" b="7037"/>
          <a:stretch/>
        </p:blipFill>
        <p:spPr>
          <a:xfrm>
            <a:off x="2150084" y="1295400"/>
            <a:ext cx="4800600" cy="5184648"/>
          </a:xfrm>
          <a:prstGeom prst="rect">
            <a:avLst/>
          </a:prstGeom>
        </p:spPr>
      </p:pic>
    </p:spTree>
    <p:extLst>
      <p:ext uri="{BB962C8B-B14F-4D97-AF65-F5344CB8AC3E}">
        <p14:creationId xmlns:p14="http://schemas.microsoft.com/office/powerpoint/2010/main" val="25340657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69888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t>Pre-Ignition Phase</a:t>
            </a:r>
          </a:p>
        </p:txBody>
      </p:sp>
      <p:sp>
        <p:nvSpPr>
          <p:cNvPr id="12291" name="Rectangle 11"/>
          <p:cNvSpPr>
            <a:spLocks noGrp="1" noChangeArrowheads="1"/>
          </p:cNvSpPr>
          <p:nvPr>
            <p:ph type="body" sz="half" idx="1"/>
          </p:nvPr>
        </p:nvSpPr>
        <p:spPr>
          <a:noFill/>
        </p:spPr>
        <p:txBody>
          <a:bodyPr>
            <a:normAutofit lnSpcReduction="10000"/>
          </a:bodyPr>
          <a:lstStyle/>
          <a:p>
            <a:pPr eaLnBrk="1" hangingPunct="1">
              <a:spcBef>
                <a:spcPct val="0"/>
              </a:spcBef>
              <a:spcAft>
                <a:spcPts val="1600"/>
              </a:spcAft>
            </a:pPr>
            <a:r>
              <a:rPr lang="en-US" sz="2400"/>
              <a:t>Fuels are heated</a:t>
            </a:r>
          </a:p>
          <a:p>
            <a:pPr eaLnBrk="1" hangingPunct="1">
              <a:spcBef>
                <a:spcPct val="0"/>
              </a:spcBef>
              <a:spcAft>
                <a:spcPts val="1600"/>
              </a:spcAft>
            </a:pPr>
            <a:r>
              <a:rPr lang="en-US" sz="2400"/>
              <a:t>Fuel moisture is </a:t>
            </a:r>
            <a:br>
              <a:rPr lang="en-US" sz="2400"/>
            </a:br>
            <a:r>
              <a:rPr lang="en-US" sz="2400"/>
              <a:t>driven off and </a:t>
            </a:r>
            <a:br>
              <a:rPr lang="en-US" sz="2400"/>
            </a:br>
            <a:r>
              <a:rPr lang="en-US" sz="2400"/>
              <a:t>water vapor </a:t>
            </a:r>
            <a:br>
              <a:rPr lang="en-US" sz="2400"/>
            </a:br>
            <a:r>
              <a:rPr lang="en-US" sz="2400"/>
              <a:t>is released</a:t>
            </a:r>
          </a:p>
          <a:p>
            <a:pPr eaLnBrk="1" hangingPunct="1">
              <a:spcBef>
                <a:spcPct val="0"/>
              </a:spcBef>
              <a:spcAft>
                <a:spcPts val="1600"/>
              </a:spcAft>
            </a:pPr>
            <a:r>
              <a:rPr lang="en-US" sz="2400"/>
              <a:t>Pyrolysis begins: </a:t>
            </a:r>
            <a:br>
              <a:rPr lang="en-US" sz="2400"/>
            </a:br>
            <a:r>
              <a:rPr lang="en-US" sz="2400"/>
              <a:t>thermal </a:t>
            </a:r>
            <a:br>
              <a:rPr lang="en-US" sz="2400"/>
            </a:br>
            <a:r>
              <a:rPr lang="en-US" sz="2400"/>
              <a:t>decomposition </a:t>
            </a:r>
            <a:br>
              <a:rPr lang="en-US" sz="2400"/>
            </a:br>
            <a:r>
              <a:rPr lang="en-US" sz="2400"/>
              <a:t>of cellulose to combustible vapors</a:t>
            </a:r>
          </a:p>
        </p:txBody>
      </p:sp>
      <p:pic>
        <p:nvPicPr>
          <p:cNvPr id="12292" name="Picture 14" descr="close up handpile"/>
          <p:cNvPicPr>
            <a:picLocks noGrp="1" noChangeAspect="1" noChangeArrowheads="1"/>
          </p:cNvPicPr>
          <p:nvPr>
            <p:ph sz="half" idx="2"/>
          </p:nvPr>
        </p:nvPicPr>
        <p:blipFill>
          <a:blip r:embed="rId2" cstate="print"/>
          <a:srcRect/>
          <a:stretch>
            <a:fillRect/>
          </a:stretch>
        </p:blipFill>
        <p:spPr>
          <a:xfrm>
            <a:off x="4495800" y="2057400"/>
            <a:ext cx="4495800" cy="4024313"/>
          </a:xfrm>
          <a:noFill/>
        </p:spPr>
      </p:pic>
    </p:spTree>
    <p:extLst>
      <p:ext uri="{BB962C8B-B14F-4D97-AF65-F5344CB8AC3E}">
        <p14:creationId xmlns:p14="http://schemas.microsoft.com/office/powerpoint/2010/main" val="2562614092"/>
      </p:ext>
    </p:extLst>
  </p:cSld>
  <p:clrMapOvr>
    <a:masterClrMapping/>
  </p:clrMapOvr>
  <p:transition>
    <p:wipe dir="d"/>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799" y="1161011"/>
            <a:ext cx="7772400" cy="1143000"/>
          </a:xfrm>
        </p:spPr>
        <p:txBody>
          <a:bodyPr>
            <a:normAutofit fontScale="90000"/>
          </a:bodyPr>
          <a:lstStyle/>
          <a:p>
            <a:pPr eaLnBrk="1" hangingPunct="1"/>
            <a:r>
              <a:rPr lang="en-US" dirty="0"/>
              <a:t>Trent’s Smoke Management Program Tips</a:t>
            </a:r>
          </a:p>
        </p:txBody>
      </p:sp>
      <p:sp>
        <p:nvSpPr>
          <p:cNvPr id="31747" name="Rectangle 3"/>
          <p:cNvSpPr>
            <a:spLocks noGrp="1" noChangeArrowheads="1"/>
          </p:cNvSpPr>
          <p:nvPr>
            <p:ph idx="1"/>
          </p:nvPr>
        </p:nvSpPr>
        <p:spPr>
          <a:xfrm>
            <a:off x="533399" y="2514600"/>
            <a:ext cx="8077200" cy="4191000"/>
          </a:xfrm>
        </p:spPr>
        <p:txBody>
          <a:bodyPr>
            <a:normAutofit lnSpcReduction="10000"/>
          </a:bodyPr>
          <a:lstStyle/>
          <a:p>
            <a:pPr eaLnBrk="1" hangingPunct="1">
              <a:lnSpc>
                <a:spcPct val="90000"/>
              </a:lnSpc>
            </a:pPr>
            <a:r>
              <a:rPr lang="en-US" sz="2800" dirty="0"/>
              <a:t>Establish and maintain relationships with key state air quality folks</a:t>
            </a:r>
          </a:p>
          <a:p>
            <a:pPr eaLnBrk="1" hangingPunct="1">
              <a:lnSpc>
                <a:spcPct val="90000"/>
              </a:lnSpc>
            </a:pPr>
            <a:r>
              <a:rPr lang="en-US" sz="2800" dirty="0"/>
              <a:t>Implement an ongoing program to educate the public in likely impacted areas, </a:t>
            </a:r>
          </a:p>
          <a:p>
            <a:pPr lvl="1" eaLnBrk="1" hangingPunct="1">
              <a:lnSpc>
                <a:spcPct val="90000"/>
              </a:lnSpc>
            </a:pPr>
            <a:r>
              <a:rPr lang="en-US" dirty="0"/>
              <a:t>To gain their support for your burning program</a:t>
            </a:r>
          </a:p>
          <a:p>
            <a:pPr lvl="1" eaLnBrk="1" hangingPunct="1">
              <a:lnSpc>
                <a:spcPct val="90000"/>
              </a:lnSpc>
            </a:pPr>
            <a:r>
              <a:rPr lang="en-US" dirty="0"/>
              <a:t>So at-risk folks will remove themselves from dangerous situations</a:t>
            </a:r>
          </a:p>
          <a:p>
            <a:pPr eaLnBrk="1" hangingPunct="1">
              <a:lnSpc>
                <a:spcPct val="90000"/>
              </a:lnSpc>
            </a:pPr>
            <a:r>
              <a:rPr lang="en-US" sz="2800" dirty="0"/>
              <a:t>Take existing air quality into account (AQI)</a:t>
            </a:r>
          </a:p>
          <a:p>
            <a:pPr eaLnBrk="1" hangingPunct="1">
              <a:lnSpc>
                <a:spcPct val="90000"/>
              </a:lnSpc>
            </a:pPr>
            <a:r>
              <a:rPr lang="en-US" sz="2800" dirty="0"/>
              <a:t>Know your SMP-BSMP/state air regs/procedures</a:t>
            </a:r>
          </a:p>
          <a:p>
            <a:pPr eaLnBrk="1" hangingPunct="1">
              <a:lnSpc>
                <a:spcPct val="90000"/>
              </a:lnSpc>
            </a:pPr>
            <a:r>
              <a:rPr lang="en-US" sz="2800" dirty="0"/>
              <a:t>ALWAYS FOLLOW THEM!!</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20847680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5943600"/>
            <a:ext cx="3352800" cy="461665"/>
          </a:xfrm>
          <a:prstGeom prst="rect">
            <a:avLst/>
          </a:prstGeom>
          <a:solidFill>
            <a:schemeClr val="accent3"/>
          </a:solidFill>
        </p:spPr>
        <p:txBody>
          <a:bodyPr wrap="square">
            <a:spAutoFit/>
          </a:bodyPr>
          <a:lstStyle/>
          <a:p>
            <a:r>
              <a:rPr lang="en-US" dirty="0"/>
              <a:t>http://lakestatesfiresci.net</a:t>
            </a:r>
          </a:p>
        </p:txBody>
      </p:sp>
      <p:pic>
        <p:nvPicPr>
          <p:cNvPr id="4" name="Picture 3">
            <a:extLst>
              <a:ext uri="{FF2B5EF4-FFF2-40B4-BE49-F238E27FC236}">
                <a16:creationId xmlns:a16="http://schemas.microsoft.com/office/drawing/2014/main" id="{9E48BE8D-E748-4DCC-8C7A-BC27B754FBB1}"/>
              </a:ext>
            </a:extLst>
          </p:cNvPr>
          <p:cNvPicPr>
            <a:picLocks noChangeAspect="1"/>
          </p:cNvPicPr>
          <p:nvPr/>
        </p:nvPicPr>
        <p:blipFill rotWithShape="1">
          <a:blip r:embed="rId2"/>
          <a:srcRect l="52993" t="2438" r="8314" b="48584"/>
          <a:stretch/>
        </p:blipFill>
        <p:spPr>
          <a:xfrm>
            <a:off x="914400" y="304800"/>
            <a:ext cx="7315200" cy="5526447"/>
          </a:xfrm>
          <a:prstGeom prst="rect">
            <a:avLst/>
          </a:prstGeom>
        </p:spPr>
      </p:pic>
      <p:cxnSp>
        <p:nvCxnSpPr>
          <p:cNvPr id="6" name="Straight Arrow Connector 5">
            <a:extLst>
              <a:ext uri="{FF2B5EF4-FFF2-40B4-BE49-F238E27FC236}">
                <a16:creationId xmlns:a16="http://schemas.microsoft.com/office/drawing/2014/main" id="{3B5BEC28-4BB7-4802-95B7-C8C98363E5C4}"/>
              </a:ext>
            </a:extLst>
          </p:cNvPr>
          <p:cNvCxnSpPr>
            <a:cxnSpLocks/>
          </p:cNvCxnSpPr>
          <p:nvPr/>
        </p:nvCxnSpPr>
        <p:spPr>
          <a:xfrm>
            <a:off x="685800" y="3068023"/>
            <a:ext cx="1295400" cy="894377"/>
          </a:xfrm>
          <a:prstGeom prst="straightConnector1">
            <a:avLst/>
          </a:prstGeom>
          <a:ln w="889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6644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199" y="2057400"/>
            <a:ext cx="8229600" cy="1143000"/>
          </a:xfrm>
        </p:spPr>
        <p:txBody>
          <a:bodyPr>
            <a:normAutofit/>
          </a:bodyPr>
          <a:lstStyle/>
          <a:p>
            <a:r>
              <a:rPr lang="en-US" sz="5400" dirty="0"/>
              <a:t>Questions?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
        <p:nvSpPr>
          <p:cNvPr id="2" name="TextBox 1"/>
          <p:cNvSpPr txBox="1"/>
          <p:nvPr/>
        </p:nvSpPr>
        <p:spPr>
          <a:xfrm>
            <a:off x="1381969" y="4644013"/>
            <a:ext cx="6380080" cy="461665"/>
          </a:xfrm>
          <a:prstGeom prst="rect">
            <a:avLst/>
          </a:prstGeom>
          <a:noFill/>
        </p:spPr>
        <p:txBody>
          <a:bodyPr wrap="none" rtlCol="0">
            <a:spAutoFit/>
          </a:bodyPr>
          <a:lstStyle/>
          <a:p>
            <a:pPr algn="ctr">
              <a:buFontTx/>
              <a:buNone/>
            </a:pPr>
            <a:r>
              <a:rPr lang="en-US" dirty="0">
                <a:latin typeface="+mn-lt"/>
              </a:rPr>
              <a:t>Feel free to contact me with additional questions</a:t>
            </a:r>
          </a:p>
        </p:txBody>
      </p:sp>
    </p:spTree>
    <p:extLst>
      <p:ext uri="{BB962C8B-B14F-4D97-AF65-F5344CB8AC3E}">
        <p14:creationId xmlns:p14="http://schemas.microsoft.com/office/powerpoint/2010/main" val="2872311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588029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State - Air Monitoring Data</a:t>
            </a:r>
          </a:p>
        </p:txBody>
      </p:sp>
      <p:sp>
        <p:nvSpPr>
          <p:cNvPr id="2" name="Rectangle 1"/>
          <p:cNvSpPr/>
          <p:nvPr/>
        </p:nvSpPr>
        <p:spPr>
          <a:xfrm>
            <a:off x="838200" y="1600200"/>
            <a:ext cx="7620000" cy="3046988"/>
          </a:xfrm>
          <a:prstGeom prst="rect">
            <a:avLst/>
          </a:prstGeom>
        </p:spPr>
        <p:txBody>
          <a:bodyPr wrap="square">
            <a:spAutoFit/>
          </a:bodyPr>
          <a:lstStyle/>
          <a:p>
            <a:r>
              <a:rPr lang="en-US" dirty="0">
                <a:hlinkClick r:id="rId2"/>
              </a:rPr>
              <a:t>https://www.pca.state.mn.us/air/air-monitoring-network-plan</a:t>
            </a:r>
            <a:endParaRPr lang="en-US" dirty="0"/>
          </a:p>
          <a:p>
            <a:endParaRPr lang="en-US" dirty="0"/>
          </a:p>
          <a:p>
            <a:r>
              <a:rPr lang="en-US" dirty="0">
                <a:hlinkClick r:id="rId3"/>
              </a:rPr>
              <a:t>https://dnr.wisconsin.gov/sites/default/files/topic/AirQuality/2022AnnualNetworkPlan0629.pdf</a:t>
            </a:r>
            <a:endParaRPr lang="en-US" dirty="0"/>
          </a:p>
          <a:p>
            <a:endParaRPr lang="en-US" dirty="0"/>
          </a:p>
          <a:p>
            <a:r>
              <a:rPr lang="en-US" dirty="0">
                <a:hlinkClick r:id="rId4"/>
              </a:rPr>
              <a:t>http://169.62.82.226/documents/egle/ambient-monitoring-network-review-2021-07-01_729037_7.pdf</a:t>
            </a:r>
            <a:endParaRPr lang="en-US" dirty="0"/>
          </a:p>
          <a:p>
            <a:endParaRPr lang="en-US" dirty="0"/>
          </a:p>
        </p:txBody>
      </p:sp>
    </p:spTree>
    <p:extLst>
      <p:ext uri="{BB962C8B-B14F-4D97-AF65-F5344CB8AC3E}">
        <p14:creationId xmlns:p14="http://schemas.microsoft.com/office/powerpoint/2010/main" val="21158412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
        <p:nvSpPr>
          <p:cNvPr id="6" name="Rectangle 2"/>
          <p:cNvSpPr>
            <a:spLocks noGrp="1" noChangeArrowheads="1"/>
          </p:cNvSpPr>
          <p:nvPr>
            <p:ph type="title"/>
          </p:nvPr>
        </p:nvSpPr>
        <p:spPr>
          <a:xfrm>
            <a:off x="685800" y="990600"/>
            <a:ext cx="7772400" cy="1143000"/>
          </a:xfrm>
        </p:spPr>
        <p:txBody>
          <a:bodyPr>
            <a:normAutofit fontScale="90000"/>
          </a:bodyPr>
          <a:lstStyle/>
          <a:p>
            <a:pPr eaLnBrk="1" hangingPunct="1"/>
            <a:r>
              <a:rPr lang="en-US" dirty="0"/>
              <a:t>Basic Smoke Management Practices</a:t>
            </a:r>
          </a:p>
        </p:txBody>
      </p:sp>
      <p:sp>
        <p:nvSpPr>
          <p:cNvPr id="3" name="TextBox 2"/>
          <p:cNvSpPr txBox="1"/>
          <p:nvPr/>
        </p:nvSpPr>
        <p:spPr>
          <a:xfrm>
            <a:off x="-1" y="5750004"/>
            <a:ext cx="9143999" cy="1061829"/>
          </a:xfrm>
          <a:prstGeom prst="rect">
            <a:avLst/>
          </a:prstGeom>
          <a:noFill/>
        </p:spPr>
        <p:txBody>
          <a:bodyPr wrap="square" rtlCol="0">
            <a:spAutoFit/>
          </a:bodyPr>
          <a:lstStyle/>
          <a:p>
            <a:pPr algn="ctr"/>
            <a:r>
              <a:rPr lang="en-US" sz="2100" i="1" dirty="0">
                <a:latin typeface="+mj-lt"/>
              </a:rPr>
              <a:t>These are good practices to consider whether or not your state has a smoke management plan!</a:t>
            </a:r>
          </a:p>
          <a:p>
            <a:pPr algn="ctr"/>
            <a:endParaRPr lang="en-US" sz="2100" dirty="0"/>
          </a:p>
        </p:txBody>
      </p:sp>
      <p:sp>
        <p:nvSpPr>
          <p:cNvPr id="2" name="TextBox 1"/>
          <p:cNvSpPr txBox="1"/>
          <p:nvPr/>
        </p:nvSpPr>
        <p:spPr>
          <a:xfrm>
            <a:off x="838198" y="2286000"/>
            <a:ext cx="7467600" cy="2877711"/>
          </a:xfrm>
          <a:prstGeom prst="rect">
            <a:avLst/>
          </a:prstGeom>
          <a:noFill/>
        </p:spPr>
        <p:txBody>
          <a:bodyPr wrap="square" rtlCol="0">
            <a:spAutoFit/>
          </a:bodyPr>
          <a:lstStyle/>
          <a:p>
            <a:pPr marL="457200" indent="-457200">
              <a:spcAft>
                <a:spcPts val="600"/>
              </a:spcAft>
              <a:buAutoNum type="arabicPeriod"/>
            </a:pPr>
            <a:r>
              <a:rPr lang="en-US" sz="2600" dirty="0">
                <a:latin typeface="+mn-lt"/>
              </a:rPr>
              <a:t>Evaluate Smoke Dispersion Conditions</a:t>
            </a:r>
          </a:p>
          <a:p>
            <a:pPr marL="457200" indent="-457200">
              <a:spcAft>
                <a:spcPts val="600"/>
              </a:spcAft>
              <a:buAutoNum type="arabicPeriod"/>
            </a:pPr>
            <a:r>
              <a:rPr lang="en-US" sz="2600" dirty="0">
                <a:latin typeface="+mn-lt"/>
              </a:rPr>
              <a:t>Monitor Effects on Air Quality</a:t>
            </a:r>
          </a:p>
          <a:p>
            <a:pPr marL="457200" indent="-457200">
              <a:spcAft>
                <a:spcPts val="600"/>
              </a:spcAft>
              <a:buAutoNum type="arabicPeriod"/>
            </a:pPr>
            <a:r>
              <a:rPr lang="en-US" sz="2600" dirty="0">
                <a:latin typeface="+mn-lt"/>
              </a:rPr>
              <a:t>Record-keeping/Maintain a Burn/Smoke Journal</a:t>
            </a:r>
          </a:p>
          <a:p>
            <a:pPr marL="457200" indent="-457200">
              <a:spcAft>
                <a:spcPts val="600"/>
              </a:spcAft>
              <a:buAutoNum type="arabicPeriod"/>
            </a:pPr>
            <a:r>
              <a:rPr lang="en-US" sz="2600" dirty="0">
                <a:latin typeface="+mn-lt"/>
              </a:rPr>
              <a:t>Communication – Public Notification</a:t>
            </a:r>
          </a:p>
          <a:p>
            <a:pPr marL="457200" indent="-457200">
              <a:spcAft>
                <a:spcPts val="600"/>
              </a:spcAft>
              <a:buAutoNum type="arabicPeriod"/>
            </a:pPr>
            <a:r>
              <a:rPr lang="en-US" sz="2600" dirty="0">
                <a:latin typeface="+mn-lt"/>
              </a:rPr>
              <a:t>Consider Emission Reduction Techniques</a:t>
            </a:r>
          </a:p>
          <a:p>
            <a:pPr marL="457200" indent="-457200">
              <a:spcAft>
                <a:spcPts val="600"/>
              </a:spcAft>
              <a:buAutoNum type="arabicPeriod"/>
            </a:pPr>
            <a:r>
              <a:rPr lang="en-US" sz="2600" dirty="0">
                <a:latin typeface="+mn-lt"/>
              </a:rPr>
              <a:t>Share the </a:t>
            </a:r>
            <a:r>
              <a:rPr lang="en-US" sz="2600" dirty="0" err="1">
                <a:latin typeface="+mn-lt"/>
              </a:rPr>
              <a:t>Airshed</a:t>
            </a:r>
            <a:r>
              <a:rPr lang="en-US" sz="2600" dirty="0">
                <a:latin typeface="+mn-lt"/>
              </a:rPr>
              <a:t> – Coordination of Area Burning</a:t>
            </a:r>
          </a:p>
        </p:txBody>
      </p:sp>
    </p:spTree>
    <p:extLst>
      <p:ext uri="{BB962C8B-B14F-4D97-AF65-F5344CB8AC3E}">
        <p14:creationId xmlns:p14="http://schemas.microsoft.com/office/powerpoint/2010/main" val="15857479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1"/>
            <a:ext cx="9144000" cy="838200"/>
          </a:xfrm>
        </p:spPr>
        <p:txBody>
          <a:bodyPr>
            <a:normAutofit fontScale="90000"/>
          </a:bodyPr>
          <a:lstStyle/>
          <a:p>
            <a:pPr>
              <a:defRPr/>
            </a:pPr>
            <a:r>
              <a:rPr lang="en-US" sz="4000" dirty="0">
                <a:effectLst/>
              </a:rPr>
              <a:t>BSMP1: Evaluate smoke dispersion conditions</a:t>
            </a:r>
          </a:p>
        </p:txBody>
      </p:sp>
      <p:sp>
        <p:nvSpPr>
          <p:cNvPr id="3" name="Content Placeholder 2"/>
          <p:cNvSpPr>
            <a:spLocks noGrp="1"/>
          </p:cNvSpPr>
          <p:nvPr>
            <p:ph idx="1"/>
          </p:nvPr>
        </p:nvSpPr>
        <p:spPr>
          <a:xfrm>
            <a:off x="533400" y="2209800"/>
            <a:ext cx="7772400" cy="4114800"/>
          </a:xfrm>
        </p:spPr>
        <p:txBody>
          <a:bodyPr>
            <a:normAutofit/>
          </a:bodyPr>
          <a:lstStyle/>
          <a:p>
            <a:pPr>
              <a:defRPr/>
            </a:pPr>
            <a:r>
              <a:rPr lang="en-US" sz="2400" dirty="0"/>
              <a:t>Before</a:t>
            </a:r>
          </a:p>
          <a:p>
            <a:pPr lvl="1">
              <a:defRPr/>
            </a:pPr>
            <a:r>
              <a:rPr lang="en-US" sz="2400" dirty="0"/>
              <a:t>Identify smoke sensitive areas</a:t>
            </a:r>
          </a:p>
          <a:p>
            <a:pPr lvl="1">
              <a:defRPr/>
            </a:pPr>
            <a:r>
              <a:rPr lang="en-US" sz="2400" dirty="0"/>
              <a:t>Identify meteorological conditions</a:t>
            </a:r>
          </a:p>
          <a:p>
            <a:pPr>
              <a:defRPr/>
            </a:pPr>
            <a:r>
              <a:rPr lang="en-US" sz="2400" dirty="0"/>
              <a:t>During</a:t>
            </a:r>
          </a:p>
          <a:p>
            <a:pPr lvl="1">
              <a:defRPr/>
            </a:pPr>
            <a:r>
              <a:rPr lang="en-US" sz="2400" dirty="0"/>
              <a:t>(critical) Obtain latest meteorological forecast</a:t>
            </a:r>
          </a:p>
          <a:p>
            <a:pPr lvl="1">
              <a:defRPr/>
            </a:pPr>
            <a:r>
              <a:rPr lang="en-US" sz="2400" dirty="0"/>
              <a:t>Obtain AQ conditions (AIRNOW) or state/local</a:t>
            </a:r>
          </a:p>
          <a:p>
            <a:pPr lvl="1">
              <a:defRPr/>
            </a:pPr>
            <a:r>
              <a:rPr lang="en-US" sz="2400" dirty="0"/>
              <a:t>Verify forecast with observations (RAWS or other)</a:t>
            </a:r>
          </a:p>
          <a:p>
            <a:pPr>
              <a:defRPr/>
            </a:pPr>
            <a:r>
              <a:rPr lang="en-US" sz="2400" dirty="0"/>
              <a:t>After, burn operations</a:t>
            </a:r>
          </a:p>
          <a:p>
            <a:pPr lvl="1">
              <a:defRPr/>
            </a:pPr>
            <a:r>
              <a:rPr lang="en-US" sz="2400" dirty="0"/>
              <a:t>Assess smoldering conditions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6604147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143000"/>
            <a:ext cx="9143999" cy="838200"/>
          </a:xfrm>
        </p:spPr>
        <p:txBody>
          <a:bodyPr>
            <a:noAutofit/>
          </a:bodyPr>
          <a:lstStyle/>
          <a:p>
            <a:r>
              <a:rPr lang="en-US" sz="3600" dirty="0"/>
              <a:t>BSMP2:  Monitor the effects on air quality</a:t>
            </a:r>
          </a:p>
        </p:txBody>
      </p:sp>
      <p:sp>
        <p:nvSpPr>
          <p:cNvPr id="4" name="Content Placeholder 3"/>
          <p:cNvSpPr>
            <a:spLocks noGrp="1"/>
          </p:cNvSpPr>
          <p:nvPr>
            <p:ph idx="1"/>
          </p:nvPr>
        </p:nvSpPr>
        <p:spPr>
          <a:xfrm>
            <a:off x="152400" y="2286000"/>
            <a:ext cx="5105400" cy="4267200"/>
          </a:xfrm>
        </p:spPr>
        <p:txBody>
          <a:bodyPr/>
          <a:lstStyle/>
          <a:p>
            <a:r>
              <a:rPr lang="en-US" sz="2000" dirty="0"/>
              <a:t>Monitoring effects of fire on air quality</a:t>
            </a:r>
          </a:p>
          <a:p>
            <a:pPr lvl="1"/>
            <a:r>
              <a:rPr lang="en-US" sz="2000" dirty="0"/>
              <a:t>Where does the smoke go?</a:t>
            </a:r>
          </a:p>
          <a:p>
            <a:pPr lvl="1"/>
            <a:r>
              <a:rPr lang="en-US" sz="2000" dirty="0"/>
              <a:t>How high does it go?  </a:t>
            </a:r>
          </a:p>
          <a:p>
            <a:pPr lvl="1"/>
            <a:r>
              <a:rPr lang="en-US" sz="2000" dirty="0"/>
              <a:t>Does the smoke disperse or is tight and dense?</a:t>
            </a:r>
          </a:p>
          <a:p>
            <a:r>
              <a:rPr lang="en-US" sz="2000" dirty="0"/>
              <a:t>Methods – Visual monitoring documented by:</a:t>
            </a:r>
          </a:p>
          <a:p>
            <a:pPr lvl="1"/>
            <a:r>
              <a:rPr lang="en-US" sz="2000" dirty="0"/>
              <a:t>notes, photographs, aircraft observations, satellite imagery, air quality monitoring data, and post-burn evaluations.  </a:t>
            </a:r>
          </a:p>
          <a:p>
            <a:r>
              <a:rPr lang="en-US" sz="2000" dirty="0"/>
              <a:t>Note air quality near sensitive receptors</a:t>
            </a:r>
          </a:p>
          <a:p>
            <a:endParaRPr lang="en-US" sz="2000" dirty="0"/>
          </a:p>
        </p:txBody>
      </p:sp>
      <p:pic>
        <p:nvPicPr>
          <p:cNvPr id="5" name="Picture 4"/>
          <p:cNvPicPr/>
          <p:nvPr/>
        </p:nvPicPr>
        <p:blipFill>
          <a:blip r:embed="rId3" cstate="email"/>
          <a:srcRect/>
          <a:stretch>
            <a:fillRect/>
          </a:stretch>
        </p:blipFill>
        <p:spPr bwMode="auto">
          <a:xfrm>
            <a:off x="5257800" y="2895600"/>
            <a:ext cx="3657600" cy="3076575"/>
          </a:xfrm>
          <a:prstGeom prst="rect">
            <a:avLst/>
          </a:prstGeom>
          <a:noFill/>
          <a:ln w="9525">
            <a:noFill/>
            <a:miter lim="800000"/>
            <a:headEnd/>
            <a:tailEnd/>
          </a:ln>
        </p:spPr>
      </p:pic>
      <p:sp>
        <p:nvSpPr>
          <p:cNvPr id="7" name="TextBox 6"/>
          <p:cNvSpPr txBox="1"/>
          <p:nvPr/>
        </p:nvSpPr>
        <p:spPr>
          <a:xfrm>
            <a:off x="6248400" y="6019800"/>
            <a:ext cx="2667000" cy="227755"/>
          </a:xfrm>
          <a:prstGeom prst="rect">
            <a:avLst/>
          </a:prstGeom>
          <a:noFill/>
        </p:spPr>
        <p:txBody>
          <a:bodyPr wrap="square" rtlCol="0">
            <a:spAutoFit/>
          </a:bodyPr>
          <a:lstStyle/>
          <a:p>
            <a:pPr fontAlgn="base">
              <a:lnSpc>
                <a:spcPct val="80000"/>
              </a:lnSpc>
              <a:spcBef>
                <a:spcPct val="20000"/>
              </a:spcBef>
              <a:spcAft>
                <a:spcPct val="0"/>
              </a:spcAft>
              <a:buClr>
                <a:srgbClr val="FFFFFF"/>
              </a:buClr>
            </a:pPr>
            <a:r>
              <a:rPr lang="en-US" sz="1100" dirty="0">
                <a:latin typeface="Tahoma" pitchFamily="34" charset="0"/>
                <a:cs typeface="Arial" charset="0"/>
              </a:rPr>
              <a:t>US Forest Service Smoke Photo Series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12495828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1143000"/>
            <a:ext cx="8229600" cy="639762"/>
          </a:xfrm>
        </p:spPr>
        <p:txBody>
          <a:bodyPr>
            <a:noAutofit/>
          </a:bodyPr>
          <a:lstStyle/>
          <a:p>
            <a:r>
              <a:rPr lang="en-US" sz="3600" dirty="0"/>
              <a:t>BSMP3:  Record-keeping</a:t>
            </a:r>
          </a:p>
        </p:txBody>
      </p:sp>
      <p:sp>
        <p:nvSpPr>
          <p:cNvPr id="4" name="Content Placeholder 3"/>
          <p:cNvSpPr>
            <a:spLocks noGrp="1"/>
          </p:cNvSpPr>
          <p:nvPr>
            <p:ph idx="1"/>
          </p:nvPr>
        </p:nvSpPr>
        <p:spPr>
          <a:xfrm>
            <a:off x="228600" y="1752600"/>
            <a:ext cx="6248400" cy="5105400"/>
          </a:xfrm>
        </p:spPr>
        <p:txBody>
          <a:bodyPr/>
          <a:lstStyle/>
          <a:p>
            <a:r>
              <a:rPr lang="en-US" sz="2200" dirty="0"/>
              <a:t>Keep a personal burn/smoke journal</a:t>
            </a:r>
          </a:p>
          <a:p>
            <a:r>
              <a:rPr lang="en-US" sz="2200" dirty="0"/>
              <a:t>What records to keep?</a:t>
            </a:r>
          </a:p>
          <a:p>
            <a:pPr lvl="1"/>
            <a:r>
              <a:rPr lang="en-US" sz="2200" dirty="0"/>
              <a:t>Weather (forecasted and observed)</a:t>
            </a:r>
          </a:p>
          <a:p>
            <a:pPr lvl="1"/>
            <a:r>
              <a:rPr lang="en-US" sz="2200" dirty="0"/>
              <a:t>BSMPs applied </a:t>
            </a:r>
          </a:p>
          <a:p>
            <a:pPr lvl="1"/>
            <a:r>
              <a:rPr lang="en-US" sz="2200" dirty="0"/>
              <a:t>Fire activity (location, area burned, date, ignition time, etc.) </a:t>
            </a:r>
          </a:p>
          <a:p>
            <a:pPr lvl="1"/>
            <a:r>
              <a:rPr lang="en-US" sz="2200" dirty="0"/>
              <a:t>Fuels burned and acreage</a:t>
            </a:r>
          </a:p>
          <a:p>
            <a:pPr lvl="1"/>
            <a:r>
              <a:rPr lang="en-US" sz="2200" dirty="0"/>
              <a:t>Smoke behavior &amp; impacts (if any)</a:t>
            </a:r>
          </a:p>
          <a:p>
            <a:r>
              <a:rPr lang="en-US" sz="2200" dirty="0"/>
              <a:t>Assess conditions and burns that meet goals, and provide lessons learned</a:t>
            </a:r>
          </a:p>
          <a:p>
            <a:r>
              <a:rPr lang="en-US" sz="2200" dirty="0"/>
              <a:t>Documentation can be key if there is an air quality </a:t>
            </a:r>
            <a:r>
              <a:rPr lang="en-US" sz="2200" dirty="0" err="1"/>
              <a:t>exceedance</a:t>
            </a:r>
            <a:r>
              <a:rPr lang="en-US" sz="2200" dirty="0"/>
              <a:t> and the state seeks to exclude the data.  This can be years later. </a:t>
            </a:r>
          </a:p>
        </p:txBody>
      </p:sp>
      <p:pic>
        <p:nvPicPr>
          <p:cNvPr id="5" name="Picture 4" descr="haze65336290"/>
          <p:cNvPicPr>
            <a:picLocks noChangeAspect="1" noChangeArrowheads="1"/>
          </p:cNvPicPr>
          <p:nvPr/>
        </p:nvPicPr>
        <p:blipFill>
          <a:blip r:embed="rId2" cstate="email"/>
          <a:srcRect/>
          <a:stretch>
            <a:fillRect/>
          </a:stretch>
        </p:blipFill>
        <p:spPr bwMode="auto">
          <a:xfrm>
            <a:off x="6346825" y="2027238"/>
            <a:ext cx="2492375" cy="3611562"/>
          </a:xfrm>
          <a:prstGeom prst="rect">
            <a:avLst/>
          </a:prstGeom>
          <a:noFill/>
          <a:ln w="38100">
            <a:solidFill>
              <a:srgbClr val="8ABCDE"/>
            </a:solidFill>
            <a:miter lim="800000"/>
            <a:headEnd/>
            <a:tailEnd/>
          </a:ln>
          <a:effectLst>
            <a:outerShdw dist="28398" dir="1593903" algn="ctr" rotWithShape="0">
              <a:srgbClr val="808080"/>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13501788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89038"/>
            <a:ext cx="9143999" cy="715962"/>
          </a:xfrm>
        </p:spPr>
        <p:txBody>
          <a:bodyPr>
            <a:noAutofit/>
          </a:bodyPr>
          <a:lstStyle/>
          <a:p>
            <a:r>
              <a:rPr lang="en-US" sz="3600" dirty="0"/>
              <a:t>BSMP 4:  Communication – Public Notification</a:t>
            </a:r>
          </a:p>
        </p:txBody>
      </p:sp>
      <p:sp>
        <p:nvSpPr>
          <p:cNvPr id="3" name="Content Placeholder 2"/>
          <p:cNvSpPr>
            <a:spLocks noGrp="1"/>
          </p:cNvSpPr>
          <p:nvPr>
            <p:ph idx="1"/>
          </p:nvPr>
        </p:nvSpPr>
        <p:spPr>
          <a:xfrm>
            <a:off x="228600" y="2057400"/>
            <a:ext cx="4419600" cy="5029200"/>
          </a:xfrm>
        </p:spPr>
        <p:txBody>
          <a:bodyPr/>
          <a:lstStyle/>
          <a:p>
            <a:r>
              <a:rPr lang="en-US" sz="2400" dirty="0"/>
              <a:t>Notify appropriate authorities (e.g., air regulators, public health officials, local fire department)</a:t>
            </a:r>
          </a:p>
          <a:p>
            <a:r>
              <a:rPr lang="en-US" sz="2400" dirty="0"/>
              <a:t>Notify those in the public potentially affected by the smoke</a:t>
            </a:r>
          </a:p>
          <a:p>
            <a:r>
              <a:rPr lang="en-US" sz="2400" dirty="0"/>
              <a:t>If an impact occurs, prepare contingency actions to reduce exposure (e.g., mop-up, reducing area burned)</a:t>
            </a:r>
          </a:p>
        </p:txBody>
      </p:sp>
      <p:pic>
        <p:nvPicPr>
          <p:cNvPr id="4" name="Picture 3" descr="P3140048"/>
          <p:cNvPicPr/>
          <p:nvPr/>
        </p:nvPicPr>
        <p:blipFill>
          <a:blip r:embed="rId2" cstate="email"/>
          <a:srcRect/>
          <a:stretch>
            <a:fillRect/>
          </a:stretch>
        </p:blipFill>
        <p:spPr bwMode="auto">
          <a:xfrm>
            <a:off x="4800600" y="2505075"/>
            <a:ext cx="4191000" cy="3057525"/>
          </a:xfrm>
          <a:prstGeom prst="rect">
            <a:avLst/>
          </a:prstGeom>
          <a:noFill/>
          <a:ln w="9525">
            <a:noFill/>
            <a:miter lim="800000"/>
            <a:headEnd/>
            <a:tailEnd/>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243320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t>Flaming Phase</a:t>
            </a:r>
          </a:p>
        </p:txBody>
      </p:sp>
      <p:sp>
        <p:nvSpPr>
          <p:cNvPr id="13315" name="Rectangle 3"/>
          <p:cNvSpPr>
            <a:spLocks noGrp="1" noChangeArrowheads="1"/>
          </p:cNvSpPr>
          <p:nvPr>
            <p:ph type="body" sz="half" idx="1"/>
          </p:nvPr>
        </p:nvSpPr>
        <p:spPr>
          <a:xfrm>
            <a:off x="685800" y="1981200"/>
            <a:ext cx="7924800" cy="4114800"/>
          </a:xfrm>
        </p:spPr>
        <p:txBody>
          <a:bodyPr>
            <a:normAutofit lnSpcReduction="10000"/>
          </a:bodyPr>
          <a:lstStyle/>
          <a:p>
            <a:pPr eaLnBrk="1" hangingPunct="1">
              <a:spcBef>
                <a:spcPct val="0"/>
              </a:spcBef>
              <a:spcAft>
                <a:spcPts val="1000"/>
              </a:spcAft>
            </a:pPr>
            <a:r>
              <a:rPr lang="en-US" sz="2500"/>
              <a:t>Combustible vapors reach 600° F and mix with sufficient oxygen</a:t>
            </a:r>
          </a:p>
          <a:p>
            <a:pPr eaLnBrk="1" hangingPunct="1">
              <a:spcBef>
                <a:spcPct val="0"/>
              </a:spcBef>
              <a:spcAft>
                <a:spcPts val="1000"/>
              </a:spcAft>
            </a:pPr>
            <a:r>
              <a:rPr lang="en-US" sz="2500"/>
              <a:t>Accelerates pyrolysis</a:t>
            </a:r>
          </a:p>
          <a:p>
            <a:pPr eaLnBrk="1" hangingPunct="1">
              <a:spcBef>
                <a:spcPct val="0"/>
              </a:spcBef>
              <a:spcAft>
                <a:spcPts val="1000"/>
              </a:spcAft>
            </a:pPr>
            <a:r>
              <a:rPr lang="en-US" sz="2500"/>
              <a:t>Rapid oxidation</a:t>
            </a:r>
          </a:p>
          <a:p>
            <a:pPr eaLnBrk="1" hangingPunct="1">
              <a:spcBef>
                <a:spcPct val="0"/>
              </a:spcBef>
              <a:spcAft>
                <a:spcPts val="1000"/>
              </a:spcAft>
            </a:pPr>
            <a:r>
              <a:rPr lang="en-US" sz="2500"/>
              <a:t>Produces primarily </a:t>
            </a:r>
            <a:br>
              <a:rPr lang="en-US" sz="2500"/>
            </a:br>
            <a:r>
              <a:rPr lang="en-US" sz="2500"/>
              <a:t>CO</a:t>
            </a:r>
            <a:r>
              <a:rPr lang="en-US" sz="2500" baseline="-25000"/>
              <a:t>2</a:t>
            </a:r>
            <a:r>
              <a:rPr lang="en-US" sz="2500"/>
              <a:t> and H</a:t>
            </a:r>
            <a:r>
              <a:rPr lang="en-US" sz="2500" baseline="-25000"/>
              <a:t>2</a:t>
            </a:r>
            <a:r>
              <a:rPr lang="en-US" sz="2500"/>
              <a:t>O</a:t>
            </a:r>
            <a:endParaRPr lang="en-US" sz="2000"/>
          </a:p>
          <a:p>
            <a:pPr eaLnBrk="1" hangingPunct="1">
              <a:spcBef>
                <a:spcPct val="0"/>
              </a:spcBef>
              <a:spcAft>
                <a:spcPts val="1000"/>
              </a:spcAft>
            </a:pPr>
            <a:r>
              <a:rPr lang="en-US" sz="2500"/>
              <a:t>Partial oxidation </a:t>
            </a:r>
            <a:br>
              <a:rPr lang="en-US" sz="2500"/>
            </a:br>
            <a:r>
              <a:rPr lang="en-US" sz="2500"/>
              <a:t>causes a variety </a:t>
            </a:r>
            <a:br>
              <a:rPr lang="en-US" sz="2500"/>
            </a:br>
            <a:r>
              <a:rPr lang="en-US" sz="2500"/>
              <a:t>of emissions</a:t>
            </a:r>
            <a:endParaRPr lang="en-US" sz="2000"/>
          </a:p>
          <a:p>
            <a:pPr eaLnBrk="1" hangingPunct="1">
              <a:spcBef>
                <a:spcPct val="0"/>
              </a:spcBef>
            </a:pPr>
            <a:endParaRPr lang="en-US" sz="2800"/>
          </a:p>
        </p:txBody>
      </p:sp>
      <p:sp>
        <p:nvSpPr>
          <p:cNvPr id="13316" name="Rectangle 11"/>
          <p:cNvSpPr>
            <a:spLocks noChangeArrowheads="1"/>
          </p:cNvSpPr>
          <p:nvPr/>
        </p:nvSpPr>
        <p:spPr bwMode="auto">
          <a:xfrm>
            <a:off x="752475" y="5792788"/>
            <a:ext cx="0" cy="365125"/>
          </a:xfrm>
          <a:prstGeom prst="rect">
            <a:avLst/>
          </a:prstGeom>
          <a:noFill/>
          <a:ln w="9525">
            <a:noFill/>
            <a:miter lim="800000"/>
            <a:headEnd/>
            <a:tailEnd/>
          </a:ln>
        </p:spPr>
        <p:txBody>
          <a:bodyPr wrap="none" lIns="0" tIns="0" rIns="0" bIns="0">
            <a:spAutoFit/>
          </a:bodyPr>
          <a:lstStyle/>
          <a:p>
            <a:endParaRPr lang="en-US" b="0"/>
          </a:p>
        </p:txBody>
      </p:sp>
      <p:pic>
        <p:nvPicPr>
          <p:cNvPr id="13317" name="Picture 15" descr="eglin_flaming"/>
          <p:cNvPicPr>
            <a:picLocks noGrp="1" noChangeAspect="1" noChangeArrowheads="1"/>
          </p:cNvPicPr>
          <p:nvPr>
            <p:ph sz="half" idx="2"/>
          </p:nvPr>
        </p:nvPicPr>
        <p:blipFill>
          <a:blip r:embed="rId2" cstate="print"/>
          <a:srcRect/>
          <a:stretch>
            <a:fillRect/>
          </a:stretch>
        </p:blipFill>
        <p:spPr>
          <a:xfrm>
            <a:off x="4648200" y="2590800"/>
            <a:ext cx="4495800" cy="3733800"/>
          </a:xfrm>
          <a:noFill/>
        </p:spPr>
      </p:pic>
    </p:spTree>
    <p:extLst>
      <p:ext uri="{BB962C8B-B14F-4D97-AF65-F5344CB8AC3E}">
        <p14:creationId xmlns:p14="http://schemas.microsoft.com/office/powerpoint/2010/main" val="4141192231"/>
      </p:ext>
    </p:extLst>
  </p:cSld>
  <p:clrMapOvr>
    <a:masterClrMapping/>
  </p:clrMapOvr>
  <p:transition>
    <p:wipe dir="d"/>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1139825"/>
          </a:xfrm>
        </p:spPr>
        <p:txBody>
          <a:bodyPr>
            <a:noAutofit/>
          </a:bodyPr>
          <a:lstStyle/>
          <a:p>
            <a:r>
              <a:rPr lang="en-US" sz="3600" dirty="0"/>
              <a:t>BSMP5:  Consider use of emission reduction techniques (ERTs)</a:t>
            </a:r>
          </a:p>
        </p:txBody>
      </p:sp>
      <p:sp>
        <p:nvSpPr>
          <p:cNvPr id="3" name="Content Placeholder 2"/>
          <p:cNvSpPr>
            <a:spLocks noGrp="1"/>
          </p:cNvSpPr>
          <p:nvPr>
            <p:ph idx="1"/>
          </p:nvPr>
        </p:nvSpPr>
        <p:spPr>
          <a:xfrm>
            <a:off x="152400" y="2438400"/>
            <a:ext cx="6019800" cy="5029200"/>
          </a:xfrm>
        </p:spPr>
        <p:txBody>
          <a:bodyPr/>
          <a:lstStyle/>
          <a:p>
            <a:r>
              <a:rPr lang="en-US" sz="2400" dirty="0"/>
              <a:t>Ensure objectives are not compromised as ERT’s are site specific</a:t>
            </a:r>
          </a:p>
          <a:p>
            <a:r>
              <a:rPr lang="en-US" sz="2400" dirty="0"/>
              <a:t>ERTs can include:  </a:t>
            </a:r>
          </a:p>
          <a:p>
            <a:pPr lvl="1"/>
            <a:r>
              <a:rPr lang="en-US" sz="2400" dirty="0"/>
              <a:t>reducing fuel burned</a:t>
            </a:r>
          </a:p>
          <a:p>
            <a:pPr lvl="1"/>
            <a:r>
              <a:rPr lang="en-US" sz="2400" dirty="0"/>
              <a:t>increasing burning efficiency </a:t>
            </a:r>
          </a:p>
          <a:p>
            <a:r>
              <a:rPr lang="en-US" sz="2400" dirty="0"/>
              <a:t>NRCS Practices considered ERTs:  Brush Management, Clearing and Snagging, Firebreak, Forest Stand Improvement, Fuel Break, Prescribed Grazing, and Woody Residue Treatment.</a:t>
            </a:r>
          </a:p>
        </p:txBody>
      </p:sp>
      <p:pic>
        <p:nvPicPr>
          <p:cNvPr id="4" name="Picture 3"/>
          <p:cNvPicPr/>
          <p:nvPr/>
        </p:nvPicPr>
        <p:blipFill>
          <a:blip r:embed="rId3" cstate="email"/>
          <a:srcRect/>
          <a:stretch>
            <a:fillRect/>
          </a:stretch>
        </p:blipFill>
        <p:spPr bwMode="auto">
          <a:xfrm>
            <a:off x="5791200" y="2895600"/>
            <a:ext cx="3152775" cy="2438400"/>
          </a:xfrm>
          <a:prstGeom prst="rect">
            <a:avLst/>
          </a:prstGeom>
          <a:noFill/>
          <a:ln w="9525">
            <a:noFill/>
            <a:miter lim="800000"/>
            <a:headEnd/>
            <a:tailEnd/>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3522134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Autofit/>
          </a:bodyPr>
          <a:lstStyle/>
          <a:p>
            <a:r>
              <a:rPr lang="en-US" sz="3600" dirty="0"/>
              <a:t>BSMP6:  Share the </a:t>
            </a:r>
            <a:r>
              <a:rPr lang="en-US" sz="3600" dirty="0" err="1"/>
              <a:t>Airshed</a:t>
            </a:r>
            <a:r>
              <a:rPr lang="en-US" sz="3600" dirty="0"/>
              <a:t> – Coordination of Area Burning</a:t>
            </a:r>
          </a:p>
        </p:txBody>
      </p:sp>
      <p:sp>
        <p:nvSpPr>
          <p:cNvPr id="3" name="Content Placeholder 2"/>
          <p:cNvSpPr>
            <a:spLocks noGrp="1"/>
          </p:cNvSpPr>
          <p:nvPr>
            <p:ph idx="1"/>
          </p:nvPr>
        </p:nvSpPr>
        <p:spPr>
          <a:xfrm>
            <a:off x="381000" y="2286000"/>
            <a:ext cx="4648200" cy="4876800"/>
          </a:xfrm>
        </p:spPr>
        <p:txBody>
          <a:bodyPr/>
          <a:lstStyle/>
          <a:p>
            <a:r>
              <a:rPr lang="en-US" sz="2000" dirty="0"/>
              <a:t>Communication among fire managers burning in the same vicinity on the same day </a:t>
            </a:r>
          </a:p>
          <a:p>
            <a:r>
              <a:rPr lang="en-US" sz="2000" dirty="0"/>
              <a:t>Coordinate and plan ignitions so as not to overwhelm the ability of the atmosphere to disperse the smoke </a:t>
            </a:r>
          </a:p>
          <a:p>
            <a:r>
              <a:rPr lang="en-US" sz="2000" dirty="0"/>
              <a:t>Current smoke/AQ information</a:t>
            </a:r>
          </a:p>
          <a:p>
            <a:pPr lvl="1"/>
            <a:r>
              <a:rPr lang="en-US" sz="1800" dirty="0"/>
              <a:t>AIRNOW (</a:t>
            </a:r>
            <a:r>
              <a:rPr lang="en-US" sz="1800" u="sng" dirty="0">
                <a:hlinkClick r:id="rId2"/>
              </a:rPr>
              <a:t>http://www.airnow.gov</a:t>
            </a:r>
            <a:r>
              <a:rPr lang="en-US" sz="1800" dirty="0"/>
              <a:t>) or from local/state air quality monitoring networks.</a:t>
            </a:r>
          </a:p>
          <a:p>
            <a:pPr lvl="1"/>
            <a:r>
              <a:rPr lang="en-US" sz="1800" dirty="0"/>
              <a:t>NOAA Hazard Mapping System – current satellite fire detections (</a:t>
            </a:r>
            <a:r>
              <a:rPr lang="en-US" sz="1800" dirty="0">
                <a:hlinkClick r:id="rId3"/>
              </a:rPr>
              <a:t>http://www.ospo.noaa.gov/Products/land/hms.html</a:t>
            </a:r>
            <a:r>
              <a:rPr lang="en-US" sz="1800" dirty="0"/>
              <a:t> ) </a:t>
            </a:r>
          </a:p>
        </p:txBody>
      </p:sp>
      <p:pic>
        <p:nvPicPr>
          <p:cNvPr id="4" name="Picture 3" descr="C:\home\susan.oneill\My Pictures\200903_Fire_NewMexico\20090324\DSC00479.JPG"/>
          <p:cNvPicPr/>
          <p:nvPr/>
        </p:nvPicPr>
        <p:blipFill>
          <a:blip r:embed="rId4" cstate="email"/>
          <a:srcRect/>
          <a:stretch>
            <a:fillRect/>
          </a:stretch>
        </p:blipFill>
        <p:spPr bwMode="auto">
          <a:xfrm>
            <a:off x="5181600" y="2590800"/>
            <a:ext cx="3657600" cy="3048000"/>
          </a:xfrm>
          <a:prstGeom prst="rect">
            <a:avLst/>
          </a:prstGeom>
          <a:noFill/>
          <a:ln w="9525">
            <a:noFill/>
            <a:miter lim="800000"/>
            <a:headEnd/>
            <a:tailEnd/>
          </a:ln>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42667473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990600"/>
            <a:ext cx="7772400" cy="1143000"/>
          </a:xfrm>
        </p:spPr>
        <p:txBody>
          <a:bodyPr>
            <a:normAutofit fontScale="90000"/>
          </a:bodyPr>
          <a:lstStyle/>
          <a:p>
            <a:pPr eaLnBrk="1" hangingPunct="1"/>
            <a:r>
              <a:rPr lang="en-US" dirty="0"/>
              <a:t>Basic Smoke Management Practices</a:t>
            </a:r>
          </a:p>
        </p:txBody>
      </p:sp>
      <p:sp>
        <p:nvSpPr>
          <p:cNvPr id="20483" name="Rectangle 3"/>
          <p:cNvSpPr>
            <a:spLocks noGrp="1" noChangeArrowheads="1"/>
          </p:cNvSpPr>
          <p:nvPr>
            <p:ph type="body" sz="half" idx="1"/>
          </p:nvPr>
        </p:nvSpPr>
        <p:spPr>
          <a:xfrm>
            <a:off x="685800" y="2057400"/>
            <a:ext cx="7696200" cy="4495800"/>
          </a:xfrm>
        </p:spPr>
        <p:txBody>
          <a:bodyPr>
            <a:normAutofit fontScale="92500" lnSpcReduction="20000"/>
          </a:bodyPr>
          <a:lstStyle/>
          <a:p>
            <a:pPr marL="514350" indent="-514350">
              <a:buFont typeface="+mj-lt"/>
              <a:buAutoNum type="arabicPeriod"/>
            </a:pPr>
            <a:r>
              <a:rPr lang="en-US" sz="2800" dirty="0"/>
              <a:t>Meteorological scheduling and smoke impact evaluation (critical)</a:t>
            </a:r>
          </a:p>
          <a:p>
            <a:pPr marL="514350" indent="-514350">
              <a:buFont typeface="+mj-lt"/>
              <a:buAutoNum type="arabicPeriod"/>
            </a:pPr>
            <a:r>
              <a:rPr lang="en-US" sz="2800" dirty="0"/>
              <a:t>Monitoring effects of the fire on air quality and document smoke dispersion (critical)</a:t>
            </a:r>
          </a:p>
          <a:p>
            <a:pPr marL="514350" indent="-514350">
              <a:buFont typeface="+mj-lt"/>
              <a:buAutoNum type="arabicPeriod"/>
            </a:pPr>
            <a:r>
              <a:rPr lang="en-US" sz="2800" dirty="0"/>
              <a:t>Track fire activity on a daily basis</a:t>
            </a:r>
          </a:p>
          <a:p>
            <a:pPr marL="514350" indent="-514350">
              <a:buFont typeface="+mj-lt"/>
              <a:buAutoNum type="arabicPeriod"/>
            </a:pPr>
            <a:r>
              <a:rPr lang="en-US" sz="2800" dirty="0"/>
              <a:t>Document the event and retain relevant records for 3.5 years</a:t>
            </a:r>
          </a:p>
          <a:p>
            <a:pPr marL="514350" indent="-514350">
              <a:buFont typeface="+mj-lt"/>
              <a:buAutoNum type="arabicPeriod"/>
            </a:pPr>
            <a:r>
              <a:rPr lang="en-US" sz="2800" dirty="0"/>
              <a:t>Share the </a:t>
            </a:r>
            <a:r>
              <a:rPr lang="en-US" sz="2800" dirty="0" err="1"/>
              <a:t>airshed</a:t>
            </a:r>
            <a:endParaRPr lang="en-US" sz="2800" dirty="0"/>
          </a:p>
          <a:p>
            <a:pPr marL="514350" indent="-514350">
              <a:buFont typeface="+mj-lt"/>
              <a:buAutoNum type="arabicPeriod"/>
            </a:pPr>
            <a:r>
              <a:rPr lang="en-US" sz="2800" dirty="0"/>
              <a:t>Public notification (critical)</a:t>
            </a:r>
          </a:p>
          <a:p>
            <a:pPr marL="514350" indent="-514350">
              <a:buFont typeface="+mj-lt"/>
              <a:buAutoNum type="arabicPeriod"/>
            </a:pPr>
            <a:r>
              <a:rPr lang="en-US" sz="2800" dirty="0"/>
              <a:t>Exposure reduction (critical)</a:t>
            </a:r>
          </a:p>
          <a:p>
            <a:pPr marL="514350" indent="-514350">
              <a:buFont typeface="+mj-lt"/>
              <a:buAutoNum type="arabicPeriod"/>
            </a:pPr>
            <a:r>
              <a:rPr lang="en-US" sz="2800" dirty="0"/>
              <a:t>Apply emission reduction techniques (ERTs)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
        <p:nvSpPr>
          <p:cNvPr id="2" name="TextBox 1"/>
          <p:cNvSpPr txBox="1"/>
          <p:nvPr/>
        </p:nvSpPr>
        <p:spPr>
          <a:xfrm>
            <a:off x="187273" y="6391572"/>
            <a:ext cx="8769452" cy="353943"/>
          </a:xfrm>
          <a:prstGeom prst="rect">
            <a:avLst/>
          </a:prstGeom>
          <a:noFill/>
        </p:spPr>
        <p:txBody>
          <a:bodyPr wrap="none" rtlCol="0">
            <a:spAutoFit/>
          </a:bodyPr>
          <a:lstStyle/>
          <a:p>
            <a:r>
              <a:rPr lang="en-US" sz="1700" dirty="0">
                <a:hlinkClick r:id="rId4"/>
              </a:rPr>
              <a:t>http://www.frames.gov/partner-sites/emissions-and-smoke/educational-resources/tutorial/lesson-3/</a:t>
            </a:r>
            <a:endParaRPr lang="en-US" sz="1700" dirty="0"/>
          </a:p>
        </p:txBody>
      </p:sp>
    </p:spTree>
    <p:extLst>
      <p:ext uri="{BB962C8B-B14F-4D97-AF65-F5344CB8AC3E}">
        <p14:creationId xmlns:p14="http://schemas.microsoft.com/office/powerpoint/2010/main" val="2032323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482600" y="2029644"/>
            <a:ext cx="3810000" cy="4114800"/>
          </a:xfrm>
        </p:spPr>
        <p:txBody>
          <a:bodyPr>
            <a:normAutofit fontScale="85000" lnSpcReduction="20000"/>
          </a:bodyPr>
          <a:lstStyle/>
          <a:p>
            <a:pPr eaLnBrk="1" hangingPunct="1">
              <a:spcBef>
                <a:spcPct val="0"/>
              </a:spcBef>
              <a:spcAft>
                <a:spcPts val="1500"/>
              </a:spcAft>
            </a:pPr>
            <a:r>
              <a:rPr lang="en-US" sz="2800" dirty="0"/>
              <a:t>Temperature and </a:t>
            </a:r>
            <a:br>
              <a:rPr lang="en-US" sz="2800" dirty="0"/>
            </a:br>
            <a:r>
              <a:rPr lang="en-US" sz="2800" dirty="0"/>
              <a:t>combustible vapor </a:t>
            </a:r>
            <a:br>
              <a:rPr lang="en-US" sz="2800" dirty="0"/>
            </a:br>
            <a:r>
              <a:rPr lang="en-US" sz="2800" dirty="0"/>
              <a:t>mixture too low to </a:t>
            </a:r>
            <a:br>
              <a:rPr lang="en-US" sz="2800" dirty="0"/>
            </a:br>
            <a:r>
              <a:rPr lang="en-US" sz="2800" dirty="0"/>
              <a:t>support flaming</a:t>
            </a:r>
          </a:p>
          <a:p>
            <a:pPr eaLnBrk="1" hangingPunct="1">
              <a:spcBef>
                <a:spcPct val="0"/>
              </a:spcBef>
              <a:spcAft>
                <a:spcPts val="1500"/>
              </a:spcAft>
            </a:pPr>
            <a:r>
              <a:rPr lang="en-US" sz="2800" dirty="0"/>
              <a:t>Temperature drops,</a:t>
            </a:r>
            <a:br>
              <a:rPr lang="en-US" sz="2800" dirty="0"/>
            </a:br>
            <a:r>
              <a:rPr lang="en-US" sz="2800" dirty="0"/>
              <a:t>gases condense</a:t>
            </a:r>
          </a:p>
          <a:p>
            <a:pPr eaLnBrk="1" hangingPunct="1">
              <a:spcBef>
                <a:spcPct val="0"/>
              </a:spcBef>
              <a:spcAft>
                <a:spcPts val="1500"/>
              </a:spcAft>
            </a:pPr>
            <a:r>
              <a:rPr lang="en-US" sz="2800" dirty="0"/>
              <a:t>Emissions = </a:t>
            </a:r>
            <a:br>
              <a:rPr lang="en-US" sz="2800" dirty="0"/>
            </a:br>
            <a:r>
              <a:rPr lang="en-US" sz="2800" dirty="0"/>
              <a:t>2X flaming stage</a:t>
            </a:r>
          </a:p>
          <a:p>
            <a:pPr eaLnBrk="1" hangingPunct="1">
              <a:spcBef>
                <a:spcPct val="0"/>
              </a:spcBef>
              <a:spcAft>
                <a:spcPts val="1500"/>
              </a:spcAft>
            </a:pPr>
            <a:r>
              <a:rPr lang="en-US" sz="2800" dirty="0"/>
              <a:t>Insufficient heat </a:t>
            </a:r>
            <a:br>
              <a:rPr lang="en-US" sz="2800" dirty="0"/>
            </a:br>
            <a:r>
              <a:rPr lang="en-US" sz="2800" dirty="0"/>
              <a:t>to maintain strong convection column</a:t>
            </a:r>
          </a:p>
        </p:txBody>
      </p:sp>
      <p:pic>
        <p:nvPicPr>
          <p:cNvPr id="14339" name="Picture 4" descr="smold11"/>
          <p:cNvPicPr>
            <a:picLocks noChangeAspect="1" noChangeArrowheads="1"/>
          </p:cNvPicPr>
          <p:nvPr/>
        </p:nvPicPr>
        <p:blipFill>
          <a:blip r:embed="rId2" cstate="print">
            <a:lum bright="12000"/>
          </a:blip>
          <a:srcRect/>
          <a:stretch>
            <a:fillRect/>
          </a:stretch>
        </p:blipFill>
        <p:spPr bwMode="auto">
          <a:xfrm>
            <a:off x="4310246" y="2133600"/>
            <a:ext cx="4876800" cy="3657600"/>
          </a:xfrm>
          <a:prstGeom prst="rect">
            <a:avLst/>
          </a:prstGeom>
          <a:noFill/>
          <a:ln w="9525">
            <a:noFill/>
            <a:miter lim="800000"/>
            <a:headEnd/>
            <a:tailEnd/>
          </a:ln>
        </p:spPr>
      </p:pic>
      <p:sp>
        <p:nvSpPr>
          <p:cNvPr id="14340" name="Rectangle 13"/>
          <p:cNvSpPr>
            <a:spLocks noGrp="1" noChangeArrowheads="1"/>
          </p:cNvSpPr>
          <p:nvPr>
            <p:ph type="title"/>
          </p:nvPr>
        </p:nvSpPr>
        <p:spPr>
          <a:noFill/>
        </p:spPr>
        <p:txBody>
          <a:bodyPr/>
          <a:lstStyle/>
          <a:p>
            <a:pPr eaLnBrk="1" hangingPunct="1"/>
            <a:r>
              <a:rPr lang="en-US"/>
              <a:t>Smoldering Phase</a:t>
            </a:r>
          </a:p>
        </p:txBody>
      </p:sp>
    </p:spTree>
    <p:extLst>
      <p:ext uri="{BB962C8B-B14F-4D97-AF65-F5344CB8AC3E}">
        <p14:creationId xmlns:p14="http://schemas.microsoft.com/office/powerpoint/2010/main" val="842982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t>Glowing Phase (Residual)</a:t>
            </a:r>
          </a:p>
        </p:txBody>
      </p:sp>
      <p:sp>
        <p:nvSpPr>
          <p:cNvPr id="15363" name="Rectangle 3"/>
          <p:cNvSpPr>
            <a:spLocks noGrp="1" noChangeArrowheads="1"/>
          </p:cNvSpPr>
          <p:nvPr>
            <p:ph type="body" idx="1"/>
          </p:nvPr>
        </p:nvSpPr>
        <p:spPr>
          <a:xfrm>
            <a:off x="762000" y="2133600"/>
            <a:ext cx="7772400" cy="4114800"/>
          </a:xfrm>
        </p:spPr>
        <p:txBody>
          <a:bodyPr>
            <a:normAutofit/>
          </a:bodyPr>
          <a:lstStyle/>
          <a:p>
            <a:pPr eaLnBrk="1" hangingPunct="1">
              <a:spcBef>
                <a:spcPct val="0"/>
              </a:spcBef>
              <a:spcAft>
                <a:spcPts val="2400"/>
              </a:spcAft>
              <a:buClr>
                <a:schemeClr val="tx1"/>
              </a:buClr>
            </a:pPr>
            <a:r>
              <a:rPr lang="en-US" sz="2400" dirty="0"/>
              <a:t>All volatile gases </a:t>
            </a:r>
            <a:br>
              <a:rPr lang="en-US" sz="2400" dirty="0"/>
            </a:br>
            <a:r>
              <a:rPr lang="en-US" sz="2400" dirty="0"/>
              <a:t>driven off</a:t>
            </a:r>
          </a:p>
          <a:p>
            <a:pPr eaLnBrk="1" hangingPunct="1">
              <a:spcBef>
                <a:spcPct val="0"/>
              </a:spcBef>
              <a:spcAft>
                <a:spcPts val="2400"/>
              </a:spcAft>
              <a:buClr>
                <a:schemeClr val="tx1"/>
              </a:buClr>
            </a:pPr>
            <a:r>
              <a:rPr lang="en-US" sz="2400" dirty="0"/>
              <a:t>Carbon remaining</a:t>
            </a:r>
          </a:p>
          <a:p>
            <a:pPr eaLnBrk="1" hangingPunct="1">
              <a:spcBef>
                <a:spcPct val="0"/>
              </a:spcBef>
              <a:spcAft>
                <a:spcPts val="2400"/>
              </a:spcAft>
              <a:buClr>
                <a:schemeClr val="tx1"/>
              </a:buClr>
            </a:pPr>
            <a:r>
              <a:rPr lang="en-US" sz="2400" dirty="0"/>
              <a:t>No visible smoke </a:t>
            </a:r>
            <a:br>
              <a:rPr lang="en-US" sz="2400" dirty="0"/>
            </a:br>
            <a:r>
              <a:rPr lang="en-US" sz="2400" dirty="0"/>
              <a:t>produced</a:t>
            </a:r>
          </a:p>
          <a:p>
            <a:pPr eaLnBrk="1" hangingPunct="1">
              <a:spcBef>
                <a:spcPct val="0"/>
              </a:spcBef>
              <a:spcAft>
                <a:spcPts val="2400"/>
              </a:spcAft>
              <a:buClr>
                <a:schemeClr val="tx1"/>
              </a:buClr>
            </a:pPr>
            <a:r>
              <a:rPr lang="en-US" sz="2400" dirty="0"/>
              <a:t>CO</a:t>
            </a:r>
            <a:r>
              <a:rPr lang="en-US" sz="2400" baseline="-25000" dirty="0"/>
              <a:t>2</a:t>
            </a:r>
            <a:r>
              <a:rPr lang="en-US" sz="2400" dirty="0"/>
              <a:t>, CO and ash </a:t>
            </a:r>
            <a:br>
              <a:rPr lang="en-US" sz="2400" dirty="0"/>
            </a:br>
            <a:r>
              <a:rPr lang="en-US" sz="2400" dirty="0"/>
              <a:t>primary products</a:t>
            </a:r>
          </a:p>
          <a:p>
            <a:pPr eaLnBrk="1" hangingPunct="1">
              <a:spcAft>
                <a:spcPts val="2400"/>
              </a:spcAft>
              <a:buClr>
                <a:schemeClr val="tx1"/>
              </a:buClr>
            </a:pPr>
            <a:endParaRPr lang="en-US" sz="2400" dirty="0"/>
          </a:p>
        </p:txBody>
      </p:sp>
      <p:pic>
        <p:nvPicPr>
          <p:cNvPr id="15364" name="Picture 5" descr="glowing40"/>
          <p:cNvPicPr>
            <a:picLocks noChangeAspect="1" noChangeArrowheads="1"/>
          </p:cNvPicPr>
          <p:nvPr/>
        </p:nvPicPr>
        <p:blipFill>
          <a:blip r:embed="rId2" cstate="print"/>
          <a:srcRect/>
          <a:stretch>
            <a:fillRect/>
          </a:stretch>
        </p:blipFill>
        <p:spPr bwMode="auto">
          <a:xfrm>
            <a:off x="4495800" y="2362200"/>
            <a:ext cx="4648200" cy="3276600"/>
          </a:xfrm>
          <a:prstGeom prst="rect">
            <a:avLst/>
          </a:prstGeom>
          <a:noFill/>
          <a:ln w="9525">
            <a:noFill/>
            <a:miter lim="800000"/>
            <a:headEnd/>
            <a:tailEnd/>
          </a:ln>
        </p:spPr>
      </p:pic>
    </p:spTree>
    <p:extLst>
      <p:ext uri="{BB962C8B-B14F-4D97-AF65-F5344CB8AC3E}">
        <p14:creationId xmlns:p14="http://schemas.microsoft.com/office/powerpoint/2010/main" val="2805904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endParaRPr lang="en-US"/>
          </a:p>
        </p:txBody>
      </p:sp>
      <p:sp>
        <p:nvSpPr>
          <p:cNvPr id="11267" name="Rectangle 3"/>
          <p:cNvSpPr>
            <a:spLocks noGrp="1" noChangeArrowheads="1"/>
          </p:cNvSpPr>
          <p:nvPr>
            <p:ph type="body" idx="1"/>
          </p:nvPr>
        </p:nvSpPr>
        <p:spPr/>
        <p:txBody>
          <a:bodyPr/>
          <a:lstStyle/>
          <a:p>
            <a:pPr eaLnBrk="1" hangingPunct="1"/>
            <a:endParaRPr lang="en-US"/>
          </a:p>
        </p:txBody>
      </p:sp>
      <p:sp>
        <p:nvSpPr>
          <p:cNvPr id="11268" name="Rectangle 5"/>
          <p:cNvSpPr>
            <a:spLocks noChangeArrowheads="1"/>
          </p:cNvSpPr>
          <p:nvPr/>
        </p:nvSpPr>
        <p:spPr bwMode="auto">
          <a:xfrm>
            <a:off x="0" y="0"/>
            <a:ext cx="9144000" cy="6858000"/>
          </a:xfrm>
          <a:prstGeom prst="rect">
            <a:avLst/>
          </a:prstGeom>
          <a:solidFill>
            <a:srgbClr val="003300"/>
          </a:solidFill>
          <a:ln w="9525">
            <a:noFill/>
            <a:miter lim="800000"/>
            <a:headEnd/>
            <a:tailEnd/>
          </a:ln>
        </p:spPr>
        <p:txBody>
          <a:bodyPr/>
          <a:lstStyle/>
          <a:p>
            <a:endParaRPr lang="en-US" b="1"/>
          </a:p>
        </p:txBody>
      </p:sp>
      <p:pic>
        <p:nvPicPr>
          <p:cNvPr id="11269" name="Picture 6"/>
          <p:cNvPicPr>
            <a:picLocks noChangeAspect="1" noChangeArrowheads="1"/>
          </p:cNvPicPr>
          <p:nvPr/>
        </p:nvPicPr>
        <p:blipFill>
          <a:blip r:embed="rId2" cstate="print"/>
          <a:srcRect/>
          <a:stretch>
            <a:fillRect/>
          </a:stretch>
        </p:blipFill>
        <p:spPr bwMode="auto">
          <a:xfrm>
            <a:off x="0" y="0"/>
            <a:ext cx="9137650" cy="6858000"/>
          </a:xfrm>
          <a:prstGeom prst="rect">
            <a:avLst/>
          </a:prstGeom>
          <a:noFill/>
          <a:ln w="9525">
            <a:noFill/>
            <a:miter lim="800000"/>
            <a:headEnd/>
            <a:tailEnd/>
          </a:ln>
        </p:spPr>
      </p:pic>
      <p:sp>
        <p:nvSpPr>
          <p:cNvPr id="11270" name="Rectangle 7"/>
          <p:cNvSpPr>
            <a:spLocks noChangeArrowheads="1"/>
          </p:cNvSpPr>
          <p:nvPr/>
        </p:nvSpPr>
        <p:spPr bwMode="auto">
          <a:xfrm>
            <a:off x="812800" y="6072188"/>
            <a:ext cx="2308225" cy="520700"/>
          </a:xfrm>
          <a:prstGeom prst="rect">
            <a:avLst/>
          </a:prstGeom>
          <a:noFill/>
          <a:ln w="9525">
            <a:noFill/>
            <a:miter lim="800000"/>
            <a:headEnd/>
            <a:tailEnd/>
          </a:ln>
        </p:spPr>
        <p:txBody>
          <a:bodyPr/>
          <a:lstStyle/>
          <a:p>
            <a:endParaRPr lang="en-US" b="1"/>
          </a:p>
        </p:txBody>
      </p:sp>
      <p:sp>
        <p:nvSpPr>
          <p:cNvPr id="11271" name="Rectangle 8"/>
          <p:cNvSpPr>
            <a:spLocks noChangeArrowheads="1"/>
          </p:cNvSpPr>
          <p:nvPr/>
        </p:nvSpPr>
        <p:spPr bwMode="auto">
          <a:xfrm>
            <a:off x="904875" y="6138863"/>
            <a:ext cx="573088" cy="427037"/>
          </a:xfrm>
          <a:prstGeom prst="rect">
            <a:avLst/>
          </a:prstGeom>
          <a:noFill/>
          <a:ln w="9525">
            <a:noFill/>
            <a:miter lim="800000"/>
            <a:headEnd/>
            <a:tailEnd/>
          </a:ln>
        </p:spPr>
        <p:txBody>
          <a:bodyPr wrap="none" lIns="0" tIns="0" rIns="0" bIns="0">
            <a:spAutoFit/>
          </a:bodyPr>
          <a:lstStyle/>
          <a:p>
            <a:r>
              <a:rPr lang="en-US" sz="2800" b="1">
                <a:solidFill>
                  <a:srgbClr val="FFFFFF"/>
                </a:solidFill>
              </a:rPr>
              <a:t>Pre</a:t>
            </a:r>
            <a:endParaRPr lang="en-US" b="1"/>
          </a:p>
        </p:txBody>
      </p:sp>
      <p:sp>
        <p:nvSpPr>
          <p:cNvPr id="11272" name="Rectangle 9"/>
          <p:cNvSpPr>
            <a:spLocks noChangeArrowheads="1"/>
          </p:cNvSpPr>
          <p:nvPr/>
        </p:nvSpPr>
        <p:spPr bwMode="auto">
          <a:xfrm>
            <a:off x="1438275" y="6138863"/>
            <a:ext cx="119063" cy="427037"/>
          </a:xfrm>
          <a:prstGeom prst="rect">
            <a:avLst/>
          </a:prstGeom>
          <a:noFill/>
          <a:ln w="9525">
            <a:noFill/>
            <a:miter lim="800000"/>
            <a:headEnd/>
            <a:tailEnd/>
          </a:ln>
        </p:spPr>
        <p:txBody>
          <a:bodyPr wrap="none" lIns="0" tIns="0" rIns="0" bIns="0">
            <a:spAutoFit/>
          </a:bodyPr>
          <a:lstStyle/>
          <a:p>
            <a:r>
              <a:rPr lang="en-US" sz="2800" b="1">
                <a:solidFill>
                  <a:srgbClr val="FFFFFF"/>
                </a:solidFill>
              </a:rPr>
              <a:t>-</a:t>
            </a:r>
            <a:endParaRPr lang="en-US" b="1"/>
          </a:p>
        </p:txBody>
      </p:sp>
      <p:sp>
        <p:nvSpPr>
          <p:cNvPr id="11273" name="Rectangle 10"/>
          <p:cNvSpPr>
            <a:spLocks noChangeArrowheads="1"/>
          </p:cNvSpPr>
          <p:nvPr/>
        </p:nvSpPr>
        <p:spPr bwMode="auto">
          <a:xfrm>
            <a:off x="1557338" y="6138863"/>
            <a:ext cx="1296830" cy="430887"/>
          </a:xfrm>
          <a:prstGeom prst="rect">
            <a:avLst/>
          </a:prstGeom>
          <a:noFill/>
          <a:ln w="9525">
            <a:noFill/>
            <a:miter lim="800000"/>
            <a:headEnd/>
            <a:tailEnd/>
          </a:ln>
        </p:spPr>
        <p:txBody>
          <a:bodyPr wrap="none" lIns="0" tIns="0" rIns="0" bIns="0">
            <a:spAutoFit/>
          </a:bodyPr>
          <a:lstStyle/>
          <a:p>
            <a:r>
              <a:rPr lang="en-US" sz="2800" b="1">
                <a:solidFill>
                  <a:srgbClr val="FFFFFF"/>
                </a:solidFill>
              </a:rPr>
              <a:t>ignition</a:t>
            </a:r>
            <a:endParaRPr lang="en-US" b="1"/>
          </a:p>
        </p:txBody>
      </p:sp>
      <p:sp>
        <p:nvSpPr>
          <p:cNvPr id="11274" name="Rectangle 11"/>
          <p:cNvSpPr>
            <a:spLocks noChangeArrowheads="1"/>
          </p:cNvSpPr>
          <p:nvPr/>
        </p:nvSpPr>
        <p:spPr bwMode="auto">
          <a:xfrm>
            <a:off x="604838" y="4776788"/>
            <a:ext cx="1828800" cy="523875"/>
          </a:xfrm>
          <a:prstGeom prst="rect">
            <a:avLst/>
          </a:prstGeom>
          <a:noFill/>
          <a:ln w="9525">
            <a:noFill/>
            <a:miter lim="800000"/>
            <a:headEnd/>
            <a:tailEnd/>
          </a:ln>
        </p:spPr>
        <p:txBody>
          <a:bodyPr/>
          <a:lstStyle/>
          <a:p>
            <a:endParaRPr lang="en-US" b="1"/>
          </a:p>
        </p:txBody>
      </p:sp>
      <p:sp>
        <p:nvSpPr>
          <p:cNvPr id="11275" name="Rectangle 12"/>
          <p:cNvSpPr>
            <a:spLocks noChangeArrowheads="1"/>
          </p:cNvSpPr>
          <p:nvPr/>
        </p:nvSpPr>
        <p:spPr bwMode="auto">
          <a:xfrm>
            <a:off x="696913" y="4648200"/>
            <a:ext cx="1376980" cy="430887"/>
          </a:xfrm>
          <a:prstGeom prst="rect">
            <a:avLst/>
          </a:prstGeom>
          <a:noFill/>
          <a:ln w="9525">
            <a:noFill/>
            <a:miter lim="800000"/>
            <a:headEnd/>
            <a:tailEnd/>
          </a:ln>
        </p:spPr>
        <p:txBody>
          <a:bodyPr wrap="none" lIns="0" tIns="0" rIns="0" bIns="0">
            <a:spAutoFit/>
          </a:bodyPr>
          <a:lstStyle/>
          <a:p>
            <a:r>
              <a:rPr lang="en-US" sz="2800" b="1">
                <a:solidFill>
                  <a:srgbClr val="FFFFFF"/>
                </a:solidFill>
              </a:rPr>
              <a:t>Flaming</a:t>
            </a:r>
            <a:endParaRPr lang="en-US" b="1"/>
          </a:p>
        </p:txBody>
      </p:sp>
      <p:sp>
        <p:nvSpPr>
          <p:cNvPr id="11276" name="Rectangle 13"/>
          <p:cNvSpPr>
            <a:spLocks noChangeArrowheads="1"/>
          </p:cNvSpPr>
          <p:nvPr/>
        </p:nvSpPr>
        <p:spPr bwMode="auto">
          <a:xfrm>
            <a:off x="5845175" y="4319588"/>
            <a:ext cx="2230438" cy="523875"/>
          </a:xfrm>
          <a:prstGeom prst="rect">
            <a:avLst/>
          </a:prstGeom>
          <a:noFill/>
          <a:ln w="9525">
            <a:noFill/>
            <a:miter lim="800000"/>
            <a:headEnd/>
            <a:tailEnd/>
          </a:ln>
        </p:spPr>
        <p:txBody>
          <a:bodyPr/>
          <a:lstStyle/>
          <a:p>
            <a:endParaRPr lang="en-US" b="1"/>
          </a:p>
        </p:txBody>
      </p:sp>
      <p:sp>
        <p:nvSpPr>
          <p:cNvPr id="11277" name="Rectangle 14"/>
          <p:cNvSpPr>
            <a:spLocks noChangeArrowheads="1"/>
          </p:cNvSpPr>
          <p:nvPr/>
        </p:nvSpPr>
        <p:spPr bwMode="auto">
          <a:xfrm>
            <a:off x="5937250" y="4384675"/>
            <a:ext cx="1955800" cy="427038"/>
          </a:xfrm>
          <a:prstGeom prst="rect">
            <a:avLst/>
          </a:prstGeom>
          <a:noFill/>
          <a:ln w="9525">
            <a:noFill/>
            <a:miter lim="800000"/>
            <a:headEnd/>
            <a:tailEnd/>
          </a:ln>
        </p:spPr>
        <p:txBody>
          <a:bodyPr wrap="none" lIns="0" tIns="0" rIns="0" bIns="0">
            <a:spAutoFit/>
          </a:bodyPr>
          <a:lstStyle/>
          <a:p>
            <a:r>
              <a:rPr lang="en-US" sz="2800" b="1">
                <a:solidFill>
                  <a:srgbClr val="FFFFFF"/>
                </a:solidFill>
              </a:rPr>
              <a:t>Smoldering</a:t>
            </a:r>
            <a:endParaRPr lang="en-US" b="1"/>
          </a:p>
        </p:txBody>
      </p:sp>
      <p:sp>
        <p:nvSpPr>
          <p:cNvPr id="11278" name="Rectangle 15"/>
          <p:cNvSpPr>
            <a:spLocks noChangeArrowheads="1"/>
          </p:cNvSpPr>
          <p:nvPr/>
        </p:nvSpPr>
        <p:spPr bwMode="auto">
          <a:xfrm>
            <a:off x="681038" y="3862388"/>
            <a:ext cx="1828800" cy="523875"/>
          </a:xfrm>
          <a:prstGeom prst="rect">
            <a:avLst/>
          </a:prstGeom>
          <a:noFill/>
          <a:ln w="9525">
            <a:noFill/>
            <a:miter lim="800000"/>
            <a:headEnd/>
            <a:tailEnd/>
          </a:ln>
        </p:spPr>
        <p:txBody>
          <a:bodyPr/>
          <a:lstStyle/>
          <a:p>
            <a:endParaRPr lang="en-US" b="1"/>
          </a:p>
        </p:txBody>
      </p:sp>
      <p:sp>
        <p:nvSpPr>
          <p:cNvPr id="11279" name="Rectangle 16"/>
          <p:cNvSpPr>
            <a:spLocks noChangeArrowheads="1"/>
          </p:cNvSpPr>
          <p:nvPr/>
        </p:nvSpPr>
        <p:spPr bwMode="auto">
          <a:xfrm>
            <a:off x="773113" y="3927475"/>
            <a:ext cx="3222625" cy="427038"/>
          </a:xfrm>
          <a:prstGeom prst="rect">
            <a:avLst/>
          </a:prstGeom>
          <a:noFill/>
          <a:ln w="9525">
            <a:noFill/>
            <a:miter lim="800000"/>
            <a:headEnd/>
            <a:tailEnd/>
          </a:ln>
        </p:spPr>
        <p:txBody>
          <a:bodyPr wrap="none" lIns="0" tIns="0" rIns="0" bIns="0">
            <a:spAutoFit/>
          </a:bodyPr>
          <a:lstStyle/>
          <a:p>
            <a:r>
              <a:rPr lang="en-US" sz="2800" b="1">
                <a:solidFill>
                  <a:srgbClr val="FFFFFF"/>
                </a:solidFill>
              </a:rPr>
              <a:t>Glowing (Residual)</a:t>
            </a:r>
            <a:endParaRPr lang="en-US" b="1"/>
          </a:p>
        </p:txBody>
      </p:sp>
      <p:sp>
        <p:nvSpPr>
          <p:cNvPr id="11280" name="Rectangle 17"/>
          <p:cNvSpPr>
            <a:spLocks noChangeArrowheads="1"/>
          </p:cNvSpPr>
          <p:nvPr/>
        </p:nvSpPr>
        <p:spPr bwMode="auto">
          <a:xfrm rot="-5400000">
            <a:off x="1786080" y="1889403"/>
            <a:ext cx="2104743" cy="369332"/>
          </a:xfrm>
          <a:prstGeom prst="rect">
            <a:avLst/>
          </a:prstGeom>
          <a:noFill/>
          <a:ln w="9525">
            <a:noFill/>
            <a:miter lim="800000"/>
            <a:headEnd/>
            <a:tailEnd/>
          </a:ln>
        </p:spPr>
        <p:txBody>
          <a:bodyPr wrap="none" lIns="0" tIns="0" rIns="0" bIns="0">
            <a:spAutoFit/>
          </a:bodyPr>
          <a:lstStyle/>
          <a:p>
            <a:r>
              <a:rPr lang="en-US" b="1">
                <a:solidFill>
                  <a:srgbClr val="FFFFFF"/>
                </a:solidFill>
              </a:rPr>
              <a:t>Hot air/gasses</a:t>
            </a:r>
            <a:endParaRPr lang="en-US" b="1"/>
          </a:p>
        </p:txBody>
      </p:sp>
      <p:sp>
        <p:nvSpPr>
          <p:cNvPr id="11281" name="Rectangle 18"/>
          <p:cNvSpPr>
            <a:spLocks noChangeArrowheads="1"/>
          </p:cNvSpPr>
          <p:nvPr/>
        </p:nvSpPr>
        <p:spPr bwMode="auto">
          <a:xfrm rot="-5400000">
            <a:off x="4369594" y="2702719"/>
            <a:ext cx="533400" cy="427038"/>
          </a:xfrm>
          <a:prstGeom prst="rect">
            <a:avLst/>
          </a:prstGeom>
          <a:noFill/>
          <a:ln w="9525">
            <a:noFill/>
            <a:miter lim="800000"/>
            <a:headEnd/>
            <a:tailEnd/>
          </a:ln>
        </p:spPr>
        <p:txBody>
          <a:bodyPr wrap="none" lIns="0" tIns="0" rIns="0" bIns="0">
            <a:spAutoFit/>
          </a:bodyPr>
          <a:lstStyle/>
          <a:p>
            <a:r>
              <a:rPr lang="en-US" sz="2800" b="1">
                <a:solidFill>
                  <a:srgbClr val="FFFFFF"/>
                </a:solidFill>
              </a:rPr>
              <a:t>PM</a:t>
            </a:r>
            <a:endParaRPr lang="en-US" b="1"/>
          </a:p>
        </p:txBody>
      </p:sp>
      <p:sp>
        <p:nvSpPr>
          <p:cNvPr id="11282" name="Rectangle 19"/>
          <p:cNvSpPr>
            <a:spLocks noChangeArrowheads="1"/>
          </p:cNvSpPr>
          <p:nvPr/>
        </p:nvSpPr>
        <p:spPr bwMode="auto">
          <a:xfrm rot="-5400000">
            <a:off x="7549357" y="1737519"/>
            <a:ext cx="533400" cy="427037"/>
          </a:xfrm>
          <a:prstGeom prst="rect">
            <a:avLst/>
          </a:prstGeom>
          <a:noFill/>
          <a:ln w="9525">
            <a:noFill/>
            <a:miter lim="800000"/>
            <a:headEnd/>
            <a:tailEnd/>
          </a:ln>
        </p:spPr>
        <p:txBody>
          <a:bodyPr wrap="none" lIns="0" tIns="0" rIns="0" bIns="0">
            <a:spAutoFit/>
          </a:bodyPr>
          <a:lstStyle/>
          <a:p>
            <a:r>
              <a:rPr lang="en-US" sz="2800" b="1">
                <a:solidFill>
                  <a:srgbClr val="FFFFFF"/>
                </a:solidFill>
              </a:rPr>
              <a:t>CO</a:t>
            </a:r>
            <a:endParaRPr lang="en-US" b="1"/>
          </a:p>
        </p:txBody>
      </p:sp>
      <p:sp>
        <p:nvSpPr>
          <p:cNvPr id="11283" name="Rectangle 20"/>
          <p:cNvSpPr>
            <a:spLocks noChangeArrowheads="1"/>
          </p:cNvSpPr>
          <p:nvPr/>
        </p:nvSpPr>
        <p:spPr bwMode="auto">
          <a:xfrm rot="-5400000">
            <a:off x="7883660" y="1472263"/>
            <a:ext cx="136256" cy="292388"/>
          </a:xfrm>
          <a:prstGeom prst="rect">
            <a:avLst/>
          </a:prstGeom>
          <a:noFill/>
          <a:ln w="9525">
            <a:noFill/>
            <a:miter lim="800000"/>
            <a:headEnd/>
            <a:tailEnd/>
          </a:ln>
        </p:spPr>
        <p:txBody>
          <a:bodyPr wrap="none" lIns="0" tIns="0" rIns="0" bIns="0">
            <a:spAutoFit/>
          </a:bodyPr>
          <a:lstStyle/>
          <a:p>
            <a:r>
              <a:rPr lang="en-US" sz="1900" b="1">
                <a:solidFill>
                  <a:srgbClr val="FFFFFF"/>
                </a:solidFill>
              </a:rPr>
              <a:t>2</a:t>
            </a:r>
            <a:endParaRPr lang="en-US" b="1"/>
          </a:p>
        </p:txBody>
      </p:sp>
      <p:grpSp>
        <p:nvGrpSpPr>
          <p:cNvPr id="2" name="Group 23"/>
          <p:cNvGrpSpPr>
            <a:grpSpLocks/>
          </p:cNvGrpSpPr>
          <p:nvPr/>
        </p:nvGrpSpPr>
        <p:grpSpPr bwMode="auto">
          <a:xfrm>
            <a:off x="3081338" y="1362075"/>
            <a:ext cx="441325" cy="1522413"/>
            <a:chOff x="1941" y="858"/>
            <a:chExt cx="278" cy="959"/>
          </a:xfrm>
        </p:grpSpPr>
        <p:sp>
          <p:nvSpPr>
            <p:cNvPr id="11305" name="Freeform 21"/>
            <p:cNvSpPr>
              <a:spLocks/>
            </p:cNvSpPr>
            <p:nvPr/>
          </p:nvSpPr>
          <p:spPr bwMode="auto">
            <a:xfrm>
              <a:off x="1954" y="874"/>
              <a:ext cx="251" cy="933"/>
            </a:xfrm>
            <a:custGeom>
              <a:avLst/>
              <a:gdLst>
                <a:gd name="T0" fmla="*/ 0 w 251"/>
                <a:gd name="T1" fmla="*/ 232 h 933"/>
                <a:gd name="T2" fmla="*/ 62 w 251"/>
                <a:gd name="T3" fmla="*/ 232 h 933"/>
                <a:gd name="T4" fmla="*/ 62 w 251"/>
                <a:gd name="T5" fmla="*/ 933 h 933"/>
                <a:gd name="T6" fmla="*/ 187 w 251"/>
                <a:gd name="T7" fmla="*/ 933 h 933"/>
                <a:gd name="T8" fmla="*/ 187 w 251"/>
                <a:gd name="T9" fmla="*/ 232 h 933"/>
                <a:gd name="T10" fmla="*/ 251 w 251"/>
                <a:gd name="T11" fmla="*/ 232 h 933"/>
                <a:gd name="T12" fmla="*/ 126 w 251"/>
                <a:gd name="T13" fmla="*/ 0 h 933"/>
                <a:gd name="T14" fmla="*/ 0 w 251"/>
                <a:gd name="T15" fmla="*/ 232 h 933"/>
                <a:gd name="T16" fmla="*/ 0 60000 65536"/>
                <a:gd name="T17" fmla="*/ 0 60000 65536"/>
                <a:gd name="T18" fmla="*/ 0 60000 65536"/>
                <a:gd name="T19" fmla="*/ 0 60000 65536"/>
                <a:gd name="T20" fmla="*/ 0 60000 65536"/>
                <a:gd name="T21" fmla="*/ 0 60000 65536"/>
                <a:gd name="T22" fmla="*/ 0 60000 65536"/>
                <a:gd name="T23" fmla="*/ 0 60000 65536"/>
                <a:gd name="T24" fmla="*/ 0 w 251"/>
                <a:gd name="T25" fmla="*/ 0 h 933"/>
                <a:gd name="T26" fmla="*/ 251 w 251"/>
                <a:gd name="T27" fmla="*/ 933 h 9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1" h="933">
                  <a:moveTo>
                    <a:pt x="0" y="232"/>
                  </a:moveTo>
                  <a:lnTo>
                    <a:pt x="62" y="232"/>
                  </a:lnTo>
                  <a:lnTo>
                    <a:pt x="62" y="933"/>
                  </a:lnTo>
                  <a:lnTo>
                    <a:pt x="187" y="933"/>
                  </a:lnTo>
                  <a:lnTo>
                    <a:pt x="187" y="232"/>
                  </a:lnTo>
                  <a:lnTo>
                    <a:pt x="251" y="232"/>
                  </a:lnTo>
                  <a:lnTo>
                    <a:pt x="126" y="0"/>
                  </a:lnTo>
                  <a:lnTo>
                    <a:pt x="0" y="232"/>
                  </a:lnTo>
                  <a:close/>
                </a:path>
              </a:pathLst>
            </a:custGeom>
            <a:solidFill>
              <a:srgbClr val="FF0000"/>
            </a:solidFill>
            <a:ln w="9525">
              <a:noFill/>
              <a:round/>
              <a:headEnd/>
              <a:tailEnd/>
            </a:ln>
          </p:spPr>
          <p:txBody>
            <a:bodyPr/>
            <a:lstStyle/>
            <a:p>
              <a:endParaRPr lang="en-US" b="1"/>
            </a:p>
          </p:txBody>
        </p:sp>
        <p:sp>
          <p:nvSpPr>
            <p:cNvPr id="11306" name="Freeform 22"/>
            <p:cNvSpPr>
              <a:spLocks noEditPoints="1"/>
            </p:cNvSpPr>
            <p:nvPr/>
          </p:nvSpPr>
          <p:spPr bwMode="auto">
            <a:xfrm>
              <a:off x="1941" y="858"/>
              <a:ext cx="278" cy="959"/>
            </a:xfrm>
            <a:custGeom>
              <a:avLst/>
              <a:gdLst>
                <a:gd name="T0" fmla="*/ 75 w 278"/>
                <a:gd name="T1" fmla="*/ 258 h 959"/>
                <a:gd name="T2" fmla="*/ 75 w 278"/>
                <a:gd name="T3" fmla="*/ 248 h 959"/>
                <a:gd name="T4" fmla="*/ 67 w 278"/>
                <a:gd name="T5" fmla="*/ 248 h 959"/>
                <a:gd name="T6" fmla="*/ 67 w 278"/>
                <a:gd name="T7" fmla="*/ 949 h 959"/>
                <a:gd name="T8" fmla="*/ 67 w 278"/>
                <a:gd name="T9" fmla="*/ 957 h 959"/>
                <a:gd name="T10" fmla="*/ 75 w 278"/>
                <a:gd name="T11" fmla="*/ 959 h 959"/>
                <a:gd name="T12" fmla="*/ 200 w 278"/>
                <a:gd name="T13" fmla="*/ 959 h 959"/>
                <a:gd name="T14" fmla="*/ 208 w 278"/>
                <a:gd name="T15" fmla="*/ 959 h 959"/>
                <a:gd name="T16" fmla="*/ 210 w 278"/>
                <a:gd name="T17" fmla="*/ 949 h 959"/>
                <a:gd name="T18" fmla="*/ 210 w 278"/>
                <a:gd name="T19" fmla="*/ 248 h 959"/>
                <a:gd name="T20" fmla="*/ 200 w 278"/>
                <a:gd name="T21" fmla="*/ 248 h 959"/>
                <a:gd name="T22" fmla="*/ 200 w 278"/>
                <a:gd name="T23" fmla="*/ 258 h 959"/>
                <a:gd name="T24" fmla="*/ 264 w 278"/>
                <a:gd name="T25" fmla="*/ 258 h 959"/>
                <a:gd name="T26" fmla="*/ 278 w 278"/>
                <a:gd name="T27" fmla="*/ 258 h 959"/>
                <a:gd name="T28" fmla="*/ 272 w 278"/>
                <a:gd name="T29" fmla="*/ 244 h 959"/>
                <a:gd name="T30" fmla="*/ 147 w 278"/>
                <a:gd name="T31" fmla="*/ 12 h 959"/>
                <a:gd name="T32" fmla="*/ 139 w 278"/>
                <a:gd name="T33" fmla="*/ 0 h 959"/>
                <a:gd name="T34" fmla="*/ 133 w 278"/>
                <a:gd name="T35" fmla="*/ 12 h 959"/>
                <a:gd name="T36" fmla="*/ 7 w 278"/>
                <a:gd name="T37" fmla="*/ 244 h 959"/>
                <a:gd name="T38" fmla="*/ 0 w 278"/>
                <a:gd name="T39" fmla="*/ 256 h 959"/>
                <a:gd name="T40" fmla="*/ 13 w 278"/>
                <a:gd name="T41" fmla="*/ 258 h 959"/>
                <a:gd name="T42" fmla="*/ 75 w 278"/>
                <a:gd name="T43" fmla="*/ 258 h 959"/>
                <a:gd name="T44" fmla="*/ 13 w 278"/>
                <a:gd name="T45" fmla="*/ 240 h 959"/>
                <a:gd name="T46" fmla="*/ 13 w 278"/>
                <a:gd name="T47" fmla="*/ 248 h 959"/>
                <a:gd name="T48" fmla="*/ 21 w 278"/>
                <a:gd name="T49" fmla="*/ 252 h 959"/>
                <a:gd name="T50" fmla="*/ 147 w 278"/>
                <a:gd name="T51" fmla="*/ 20 h 959"/>
                <a:gd name="T52" fmla="*/ 139 w 278"/>
                <a:gd name="T53" fmla="*/ 16 h 959"/>
                <a:gd name="T54" fmla="*/ 133 w 278"/>
                <a:gd name="T55" fmla="*/ 20 h 959"/>
                <a:gd name="T56" fmla="*/ 258 w 278"/>
                <a:gd name="T57" fmla="*/ 252 h 959"/>
                <a:gd name="T58" fmla="*/ 264 w 278"/>
                <a:gd name="T59" fmla="*/ 248 h 959"/>
                <a:gd name="T60" fmla="*/ 264 w 278"/>
                <a:gd name="T61" fmla="*/ 240 h 959"/>
                <a:gd name="T62" fmla="*/ 200 w 278"/>
                <a:gd name="T63" fmla="*/ 240 h 959"/>
                <a:gd name="T64" fmla="*/ 192 w 278"/>
                <a:gd name="T65" fmla="*/ 240 h 959"/>
                <a:gd name="T66" fmla="*/ 192 w 278"/>
                <a:gd name="T67" fmla="*/ 248 h 959"/>
                <a:gd name="T68" fmla="*/ 192 w 278"/>
                <a:gd name="T69" fmla="*/ 949 h 959"/>
                <a:gd name="T70" fmla="*/ 200 w 278"/>
                <a:gd name="T71" fmla="*/ 949 h 959"/>
                <a:gd name="T72" fmla="*/ 200 w 278"/>
                <a:gd name="T73" fmla="*/ 942 h 959"/>
                <a:gd name="T74" fmla="*/ 75 w 278"/>
                <a:gd name="T75" fmla="*/ 942 h 959"/>
                <a:gd name="T76" fmla="*/ 75 w 278"/>
                <a:gd name="T77" fmla="*/ 949 h 959"/>
                <a:gd name="T78" fmla="*/ 85 w 278"/>
                <a:gd name="T79" fmla="*/ 949 h 959"/>
                <a:gd name="T80" fmla="*/ 85 w 278"/>
                <a:gd name="T81" fmla="*/ 248 h 959"/>
                <a:gd name="T82" fmla="*/ 85 w 278"/>
                <a:gd name="T83" fmla="*/ 240 h 959"/>
                <a:gd name="T84" fmla="*/ 75 w 278"/>
                <a:gd name="T85" fmla="*/ 240 h 959"/>
                <a:gd name="T86" fmla="*/ 13 w 278"/>
                <a:gd name="T87" fmla="*/ 240 h 9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8"/>
                <a:gd name="T133" fmla="*/ 0 h 959"/>
                <a:gd name="T134" fmla="*/ 278 w 278"/>
                <a:gd name="T135" fmla="*/ 959 h 9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8" h="959">
                  <a:moveTo>
                    <a:pt x="75" y="258"/>
                  </a:moveTo>
                  <a:lnTo>
                    <a:pt x="75" y="248"/>
                  </a:lnTo>
                  <a:lnTo>
                    <a:pt x="67" y="248"/>
                  </a:lnTo>
                  <a:lnTo>
                    <a:pt x="67" y="949"/>
                  </a:lnTo>
                  <a:lnTo>
                    <a:pt x="67" y="957"/>
                  </a:lnTo>
                  <a:lnTo>
                    <a:pt x="75" y="959"/>
                  </a:lnTo>
                  <a:lnTo>
                    <a:pt x="200" y="959"/>
                  </a:lnTo>
                  <a:lnTo>
                    <a:pt x="208" y="959"/>
                  </a:lnTo>
                  <a:lnTo>
                    <a:pt x="210" y="949"/>
                  </a:lnTo>
                  <a:lnTo>
                    <a:pt x="210" y="248"/>
                  </a:lnTo>
                  <a:lnTo>
                    <a:pt x="200" y="248"/>
                  </a:lnTo>
                  <a:lnTo>
                    <a:pt x="200" y="258"/>
                  </a:lnTo>
                  <a:lnTo>
                    <a:pt x="264" y="258"/>
                  </a:lnTo>
                  <a:lnTo>
                    <a:pt x="278" y="258"/>
                  </a:lnTo>
                  <a:lnTo>
                    <a:pt x="272" y="244"/>
                  </a:lnTo>
                  <a:lnTo>
                    <a:pt x="147" y="12"/>
                  </a:lnTo>
                  <a:lnTo>
                    <a:pt x="139" y="0"/>
                  </a:lnTo>
                  <a:lnTo>
                    <a:pt x="133" y="12"/>
                  </a:lnTo>
                  <a:lnTo>
                    <a:pt x="7" y="244"/>
                  </a:lnTo>
                  <a:lnTo>
                    <a:pt x="0" y="256"/>
                  </a:lnTo>
                  <a:lnTo>
                    <a:pt x="13" y="258"/>
                  </a:lnTo>
                  <a:lnTo>
                    <a:pt x="75" y="258"/>
                  </a:lnTo>
                  <a:close/>
                  <a:moveTo>
                    <a:pt x="13" y="240"/>
                  </a:moveTo>
                  <a:lnTo>
                    <a:pt x="13" y="248"/>
                  </a:lnTo>
                  <a:lnTo>
                    <a:pt x="21" y="252"/>
                  </a:lnTo>
                  <a:lnTo>
                    <a:pt x="147" y="20"/>
                  </a:lnTo>
                  <a:lnTo>
                    <a:pt x="139" y="16"/>
                  </a:lnTo>
                  <a:lnTo>
                    <a:pt x="133" y="20"/>
                  </a:lnTo>
                  <a:lnTo>
                    <a:pt x="258" y="252"/>
                  </a:lnTo>
                  <a:lnTo>
                    <a:pt x="264" y="248"/>
                  </a:lnTo>
                  <a:lnTo>
                    <a:pt x="264" y="240"/>
                  </a:lnTo>
                  <a:lnTo>
                    <a:pt x="200" y="240"/>
                  </a:lnTo>
                  <a:lnTo>
                    <a:pt x="192" y="240"/>
                  </a:lnTo>
                  <a:lnTo>
                    <a:pt x="192" y="248"/>
                  </a:lnTo>
                  <a:lnTo>
                    <a:pt x="192" y="949"/>
                  </a:lnTo>
                  <a:lnTo>
                    <a:pt x="200" y="949"/>
                  </a:lnTo>
                  <a:lnTo>
                    <a:pt x="200" y="942"/>
                  </a:lnTo>
                  <a:lnTo>
                    <a:pt x="75" y="942"/>
                  </a:lnTo>
                  <a:lnTo>
                    <a:pt x="75" y="949"/>
                  </a:lnTo>
                  <a:lnTo>
                    <a:pt x="85" y="949"/>
                  </a:lnTo>
                  <a:lnTo>
                    <a:pt x="85" y="248"/>
                  </a:lnTo>
                  <a:lnTo>
                    <a:pt x="85" y="240"/>
                  </a:lnTo>
                  <a:lnTo>
                    <a:pt x="75" y="240"/>
                  </a:lnTo>
                  <a:lnTo>
                    <a:pt x="13" y="240"/>
                  </a:lnTo>
                  <a:close/>
                </a:path>
              </a:pathLst>
            </a:custGeom>
            <a:solidFill>
              <a:srgbClr val="000000"/>
            </a:solidFill>
            <a:ln w="9525">
              <a:noFill/>
              <a:round/>
              <a:headEnd/>
              <a:tailEnd/>
            </a:ln>
          </p:spPr>
          <p:txBody>
            <a:bodyPr/>
            <a:lstStyle/>
            <a:p>
              <a:endParaRPr lang="en-US" b="1"/>
            </a:p>
          </p:txBody>
        </p:sp>
      </p:grpSp>
      <p:grpSp>
        <p:nvGrpSpPr>
          <p:cNvPr id="3" name="Group 26"/>
          <p:cNvGrpSpPr>
            <a:grpSpLocks/>
          </p:cNvGrpSpPr>
          <p:nvPr/>
        </p:nvGrpSpPr>
        <p:grpSpPr bwMode="auto">
          <a:xfrm>
            <a:off x="6684963" y="579438"/>
            <a:ext cx="441325" cy="1530350"/>
            <a:chOff x="4211" y="365"/>
            <a:chExt cx="278" cy="964"/>
          </a:xfrm>
        </p:grpSpPr>
        <p:sp>
          <p:nvSpPr>
            <p:cNvPr id="11303" name="Freeform 24"/>
            <p:cNvSpPr>
              <a:spLocks/>
            </p:cNvSpPr>
            <p:nvPr/>
          </p:nvSpPr>
          <p:spPr bwMode="auto">
            <a:xfrm>
              <a:off x="4225" y="383"/>
              <a:ext cx="250" cy="936"/>
            </a:xfrm>
            <a:custGeom>
              <a:avLst/>
              <a:gdLst>
                <a:gd name="T0" fmla="*/ 0 w 250"/>
                <a:gd name="T1" fmla="*/ 235 h 936"/>
                <a:gd name="T2" fmla="*/ 61 w 250"/>
                <a:gd name="T3" fmla="*/ 235 h 936"/>
                <a:gd name="T4" fmla="*/ 61 w 250"/>
                <a:gd name="T5" fmla="*/ 936 h 936"/>
                <a:gd name="T6" fmla="*/ 186 w 250"/>
                <a:gd name="T7" fmla="*/ 936 h 936"/>
                <a:gd name="T8" fmla="*/ 186 w 250"/>
                <a:gd name="T9" fmla="*/ 235 h 936"/>
                <a:gd name="T10" fmla="*/ 250 w 250"/>
                <a:gd name="T11" fmla="*/ 235 h 936"/>
                <a:gd name="T12" fmla="*/ 125 w 250"/>
                <a:gd name="T13" fmla="*/ 0 h 936"/>
                <a:gd name="T14" fmla="*/ 0 w 250"/>
                <a:gd name="T15" fmla="*/ 235 h 936"/>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936"/>
                <a:gd name="T26" fmla="*/ 250 w 250"/>
                <a:gd name="T27" fmla="*/ 936 h 9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936">
                  <a:moveTo>
                    <a:pt x="0" y="235"/>
                  </a:moveTo>
                  <a:lnTo>
                    <a:pt x="61" y="235"/>
                  </a:lnTo>
                  <a:lnTo>
                    <a:pt x="61" y="936"/>
                  </a:lnTo>
                  <a:lnTo>
                    <a:pt x="186" y="936"/>
                  </a:lnTo>
                  <a:lnTo>
                    <a:pt x="186" y="235"/>
                  </a:lnTo>
                  <a:lnTo>
                    <a:pt x="250" y="235"/>
                  </a:lnTo>
                  <a:lnTo>
                    <a:pt x="125" y="0"/>
                  </a:lnTo>
                  <a:lnTo>
                    <a:pt x="0" y="235"/>
                  </a:lnTo>
                  <a:close/>
                </a:path>
              </a:pathLst>
            </a:custGeom>
            <a:solidFill>
              <a:srgbClr val="336699"/>
            </a:solidFill>
            <a:ln w="9525">
              <a:noFill/>
              <a:round/>
              <a:headEnd/>
              <a:tailEnd/>
            </a:ln>
          </p:spPr>
          <p:txBody>
            <a:bodyPr/>
            <a:lstStyle/>
            <a:p>
              <a:endParaRPr lang="en-US" b="1"/>
            </a:p>
          </p:txBody>
        </p:sp>
        <p:sp>
          <p:nvSpPr>
            <p:cNvPr id="11304" name="Freeform 25"/>
            <p:cNvSpPr>
              <a:spLocks noEditPoints="1"/>
            </p:cNvSpPr>
            <p:nvPr/>
          </p:nvSpPr>
          <p:spPr bwMode="auto">
            <a:xfrm>
              <a:off x="4211" y="365"/>
              <a:ext cx="278" cy="964"/>
            </a:xfrm>
            <a:custGeom>
              <a:avLst/>
              <a:gdLst>
                <a:gd name="T0" fmla="*/ 75 w 278"/>
                <a:gd name="T1" fmla="*/ 263 h 964"/>
                <a:gd name="T2" fmla="*/ 75 w 278"/>
                <a:gd name="T3" fmla="*/ 253 h 964"/>
                <a:gd name="T4" fmla="*/ 67 w 278"/>
                <a:gd name="T5" fmla="*/ 253 h 964"/>
                <a:gd name="T6" fmla="*/ 67 w 278"/>
                <a:gd name="T7" fmla="*/ 954 h 964"/>
                <a:gd name="T8" fmla="*/ 67 w 278"/>
                <a:gd name="T9" fmla="*/ 962 h 964"/>
                <a:gd name="T10" fmla="*/ 75 w 278"/>
                <a:gd name="T11" fmla="*/ 964 h 964"/>
                <a:gd name="T12" fmla="*/ 200 w 278"/>
                <a:gd name="T13" fmla="*/ 964 h 964"/>
                <a:gd name="T14" fmla="*/ 208 w 278"/>
                <a:gd name="T15" fmla="*/ 964 h 964"/>
                <a:gd name="T16" fmla="*/ 210 w 278"/>
                <a:gd name="T17" fmla="*/ 954 h 964"/>
                <a:gd name="T18" fmla="*/ 210 w 278"/>
                <a:gd name="T19" fmla="*/ 253 h 964"/>
                <a:gd name="T20" fmla="*/ 200 w 278"/>
                <a:gd name="T21" fmla="*/ 253 h 964"/>
                <a:gd name="T22" fmla="*/ 200 w 278"/>
                <a:gd name="T23" fmla="*/ 263 h 964"/>
                <a:gd name="T24" fmla="*/ 264 w 278"/>
                <a:gd name="T25" fmla="*/ 263 h 964"/>
                <a:gd name="T26" fmla="*/ 278 w 278"/>
                <a:gd name="T27" fmla="*/ 263 h 964"/>
                <a:gd name="T28" fmla="*/ 272 w 278"/>
                <a:gd name="T29" fmla="*/ 249 h 964"/>
                <a:gd name="T30" fmla="*/ 147 w 278"/>
                <a:gd name="T31" fmla="*/ 14 h 964"/>
                <a:gd name="T32" fmla="*/ 139 w 278"/>
                <a:gd name="T33" fmla="*/ 0 h 964"/>
                <a:gd name="T34" fmla="*/ 133 w 278"/>
                <a:gd name="T35" fmla="*/ 14 h 964"/>
                <a:gd name="T36" fmla="*/ 8 w 278"/>
                <a:gd name="T37" fmla="*/ 249 h 964"/>
                <a:gd name="T38" fmla="*/ 0 w 278"/>
                <a:gd name="T39" fmla="*/ 261 h 964"/>
                <a:gd name="T40" fmla="*/ 14 w 278"/>
                <a:gd name="T41" fmla="*/ 263 h 964"/>
                <a:gd name="T42" fmla="*/ 75 w 278"/>
                <a:gd name="T43" fmla="*/ 263 h 964"/>
                <a:gd name="T44" fmla="*/ 14 w 278"/>
                <a:gd name="T45" fmla="*/ 245 h 964"/>
                <a:gd name="T46" fmla="*/ 14 w 278"/>
                <a:gd name="T47" fmla="*/ 253 h 964"/>
                <a:gd name="T48" fmla="*/ 22 w 278"/>
                <a:gd name="T49" fmla="*/ 257 h 964"/>
                <a:gd name="T50" fmla="*/ 147 w 278"/>
                <a:gd name="T51" fmla="*/ 22 h 964"/>
                <a:gd name="T52" fmla="*/ 139 w 278"/>
                <a:gd name="T53" fmla="*/ 18 h 964"/>
                <a:gd name="T54" fmla="*/ 133 w 278"/>
                <a:gd name="T55" fmla="*/ 22 h 964"/>
                <a:gd name="T56" fmla="*/ 258 w 278"/>
                <a:gd name="T57" fmla="*/ 257 h 964"/>
                <a:gd name="T58" fmla="*/ 264 w 278"/>
                <a:gd name="T59" fmla="*/ 253 h 964"/>
                <a:gd name="T60" fmla="*/ 264 w 278"/>
                <a:gd name="T61" fmla="*/ 245 h 964"/>
                <a:gd name="T62" fmla="*/ 200 w 278"/>
                <a:gd name="T63" fmla="*/ 245 h 964"/>
                <a:gd name="T64" fmla="*/ 192 w 278"/>
                <a:gd name="T65" fmla="*/ 245 h 964"/>
                <a:gd name="T66" fmla="*/ 192 w 278"/>
                <a:gd name="T67" fmla="*/ 253 h 964"/>
                <a:gd name="T68" fmla="*/ 192 w 278"/>
                <a:gd name="T69" fmla="*/ 954 h 964"/>
                <a:gd name="T70" fmla="*/ 200 w 278"/>
                <a:gd name="T71" fmla="*/ 954 h 964"/>
                <a:gd name="T72" fmla="*/ 200 w 278"/>
                <a:gd name="T73" fmla="*/ 946 h 964"/>
                <a:gd name="T74" fmla="*/ 75 w 278"/>
                <a:gd name="T75" fmla="*/ 946 h 964"/>
                <a:gd name="T76" fmla="*/ 75 w 278"/>
                <a:gd name="T77" fmla="*/ 954 h 964"/>
                <a:gd name="T78" fmla="*/ 85 w 278"/>
                <a:gd name="T79" fmla="*/ 954 h 964"/>
                <a:gd name="T80" fmla="*/ 85 w 278"/>
                <a:gd name="T81" fmla="*/ 253 h 964"/>
                <a:gd name="T82" fmla="*/ 85 w 278"/>
                <a:gd name="T83" fmla="*/ 245 h 964"/>
                <a:gd name="T84" fmla="*/ 75 w 278"/>
                <a:gd name="T85" fmla="*/ 245 h 964"/>
                <a:gd name="T86" fmla="*/ 14 w 278"/>
                <a:gd name="T87" fmla="*/ 245 h 9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8"/>
                <a:gd name="T133" fmla="*/ 0 h 964"/>
                <a:gd name="T134" fmla="*/ 278 w 278"/>
                <a:gd name="T135" fmla="*/ 964 h 9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8" h="964">
                  <a:moveTo>
                    <a:pt x="75" y="263"/>
                  </a:moveTo>
                  <a:lnTo>
                    <a:pt x="75" y="253"/>
                  </a:lnTo>
                  <a:lnTo>
                    <a:pt x="67" y="253"/>
                  </a:lnTo>
                  <a:lnTo>
                    <a:pt x="67" y="954"/>
                  </a:lnTo>
                  <a:lnTo>
                    <a:pt x="67" y="962"/>
                  </a:lnTo>
                  <a:lnTo>
                    <a:pt x="75" y="964"/>
                  </a:lnTo>
                  <a:lnTo>
                    <a:pt x="200" y="964"/>
                  </a:lnTo>
                  <a:lnTo>
                    <a:pt x="208" y="964"/>
                  </a:lnTo>
                  <a:lnTo>
                    <a:pt x="210" y="954"/>
                  </a:lnTo>
                  <a:lnTo>
                    <a:pt x="210" y="253"/>
                  </a:lnTo>
                  <a:lnTo>
                    <a:pt x="200" y="253"/>
                  </a:lnTo>
                  <a:lnTo>
                    <a:pt x="200" y="263"/>
                  </a:lnTo>
                  <a:lnTo>
                    <a:pt x="264" y="263"/>
                  </a:lnTo>
                  <a:lnTo>
                    <a:pt x="278" y="263"/>
                  </a:lnTo>
                  <a:lnTo>
                    <a:pt x="272" y="249"/>
                  </a:lnTo>
                  <a:lnTo>
                    <a:pt x="147" y="14"/>
                  </a:lnTo>
                  <a:lnTo>
                    <a:pt x="139" y="0"/>
                  </a:lnTo>
                  <a:lnTo>
                    <a:pt x="133" y="14"/>
                  </a:lnTo>
                  <a:lnTo>
                    <a:pt x="8" y="249"/>
                  </a:lnTo>
                  <a:lnTo>
                    <a:pt x="0" y="261"/>
                  </a:lnTo>
                  <a:lnTo>
                    <a:pt x="14" y="263"/>
                  </a:lnTo>
                  <a:lnTo>
                    <a:pt x="75" y="263"/>
                  </a:lnTo>
                  <a:close/>
                  <a:moveTo>
                    <a:pt x="14" y="245"/>
                  </a:moveTo>
                  <a:lnTo>
                    <a:pt x="14" y="253"/>
                  </a:lnTo>
                  <a:lnTo>
                    <a:pt x="22" y="257"/>
                  </a:lnTo>
                  <a:lnTo>
                    <a:pt x="147" y="22"/>
                  </a:lnTo>
                  <a:lnTo>
                    <a:pt x="139" y="18"/>
                  </a:lnTo>
                  <a:lnTo>
                    <a:pt x="133" y="22"/>
                  </a:lnTo>
                  <a:lnTo>
                    <a:pt x="258" y="257"/>
                  </a:lnTo>
                  <a:lnTo>
                    <a:pt x="264" y="253"/>
                  </a:lnTo>
                  <a:lnTo>
                    <a:pt x="264" y="245"/>
                  </a:lnTo>
                  <a:lnTo>
                    <a:pt x="200" y="245"/>
                  </a:lnTo>
                  <a:lnTo>
                    <a:pt x="192" y="245"/>
                  </a:lnTo>
                  <a:lnTo>
                    <a:pt x="192" y="253"/>
                  </a:lnTo>
                  <a:lnTo>
                    <a:pt x="192" y="954"/>
                  </a:lnTo>
                  <a:lnTo>
                    <a:pt x="200" y="954"/>
                  </a:lnTo>
                  <a:lnTo>
                    <a:pt x="200" y="946"/>
                  </a:lnTo>
                  <a:lnTo>
                    <a:pt x="75" y="946"/>
                  </a:lnTo>
                  <a:lnTo>
                    <a:pt x="75" y="954"/>
                  </a:lnTo>
                  <a:lnTo>
                    <a:pt x="85" y="954"/>
                  </a:lnTo>
                  <a:lnTo>
                    <a:pt x="85" y="253"/>
                  </a:lnTo>
                  <a:lnTo>
                    <a:pt x="85" y="245"/>
                  </a:lnTo>
                  <a:lnTo>
                    <a:pt x="75" y="245"/>
                  </a:lnTo>
                  <a:lnTo>
                    <a:pt x="14" y="245"/>
                  </a:lnTo>
                  <a:close/>
                </a:path>
              </a:pathLst>
            </a:custGeom>
            <a:solidFill>
              <a:srgbClr val="336699"/>
            </a:solidFill>
            <a:ln w="9525">
              <a:noFill/>
              <a:round/>
              <a:headEnd/>
              <a:tailEnd/>
            </a:ln>
          </p:spPr>
          <p:txBody>
            <a:bodyPr/>
            <a:lstStyle/>
            <a:p>
              <a:endParaRPr lang="en-US" b="1"/>
            </a:p>
          </p:txBody>
        </p:sp>
      </p:grpSp>
      <p:sp>
        <p:nvSpPr>
          <p:cNvPr id="11286" name="Freeform 27"/>
          <p:cNvSpPr>
            <a:spLocks/>
          </p:cNvSpPr>
          <p:nvPr/>
        </p:nvSpPr>
        <p:spPr bwMode="auto">
          <a:xfrm>
            <a:off x="4243388" y="393700"/>
            <a:ext cx="398462" cy="1485900"/>
          </a:xfrm>
          <a:custGeom>
            <a:avLst/>
            <a:gdLst>
              <a:gd name="T0" fmla="*/ 0 w 251"/>
              <a:gd name="T1" fmla="*/ 592235969 h 936"/>
              <a:gd name="T2" fmla="*/ 161289808 w 251"/>
              <a:gd name="T3" fmla="*/ 592235969 h 936"/>
              <a:gd name="T4" fmla="*/ 161289808 w 251"/>
              <a:gd name="T5" fmla="*/ 2147483647 h 936"/>
              <a:gd name="T6" fmla="*/ 476308222 w 251"/>
              <a:gd name="T7" fmla="*/ 2147483647 h 936"/>
              <a:gd name="T8" fmla="*/ 476308222 w 251"/>
              <a:gd name="T9" fmla="*/ 592235969 h 936"/>
              <a:gd name="T10" fmla="*/ 632557676 w 251"/>
              <a:gd name="T11" fmla="*/ 592235969 h 936"/>
              <a:gd name="T12" fmla="*/ 317539311 w 251"/>
              <a:gd name="T13" fmla="*/ 0 h 936"/>
              <a:gd name="T14" fmla="*/ 0 w 251"/>
              <a:gd name="T15" fmla="*/ 592235969 h 936"/>
              <a:gd name="T16" fmla="*/ 0 60000 65536"/>
              <a:gd name="T17" fmla="*/ 0 60000 65536"/>
              <a:gd name="T18" fmla="*/ 0 60000 65536"/>
              <a:gd name="T19" fmla="*/ 0 60000 65536"/>
              <a:gd name="T20" fmla="*/ 0 60000 65536"/>
              <a:gd name="T21" fmla="*/ 0 60000 65536"/>
              <a:gd name="T22" fmla="*/ 0 60000 65536"/>
              <a:gd name="T23" fmla="*/ 0 60000 65536"/>
              <a:gd name="T24" fmla="*/ 0 w 251"/>
              <a:gd name="T25" fmla="*/ 0 h 936"/>
              <a:gd name="T26" fmla="*/ 251 w 251"/>
              <a:gd name="T27" fmla="*/ 936 h 9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1" h="936">
                <a:moveTo>
                  <a:pt x="0" y="235"/>
                </a:moveTo>
                <a:lnTo>
                  <a:pt x="64" y="235"/>
                </a:lnTo>
                <a:lnTo>
                  <a:pt x="64" y="936"/>
                </a:lnTo>
                <a:lnTo>
                  <a:pt x="189" y="936"/>
                </a:lnTo>
                <a:lnTo>
                  <a:pt x="189" y="235"/>
                </a:lnTo>
                <a:lnTo>
                  <a:pt x="251" y="235"/>
                </a:lnTo>
                <a:lnTo>
                  <a:pt x="126" y="0"/>
                </a:lnTo>
                <a:lnTo>
                  <a:pt x="0" y="235"/>
                </a:lnTo>
                <a:close/>
              </a:path>
            </a:pathLst>
          </a:custGeom>
          <a:solidFill>
            <a:srgbClr val="000000"/>
          </a:solidFill>
          <a:ln w="12700">
            <a:solidFill>
              <a:srgbClr val="000000"/>
            </a:solidFill>
            <a:prstDash val="solid"/>
            <a:round/>
            <a:headEnd/>
            <a:tailEnd/>
          </a:ln>
        </p:spPr>
        <p:txBody>
          <a:bodyPr/>
          <a:lstStyle/>
          <a:p>
            <a:endParaRPr lang="en-US" b="1"/>
          </a:p>
        </p:txBody>
      </p:sp>
      <p:grpSp>
        <p:nvGrpSpPr>
          <p:cNvPr id="4" name="Group 30"/>
          <p:cNvGrpSpPr>
            <a:grpSpLocks/>
          </p:cNvGrpSpPr>
          <p:nvPr/>
        </p:nvGrpSpPr>
        <p:grpSpPr bwMode="auto">
          <a:xfrm>
            <a:off x="8185150" y="1204913"/>
            <a:ext cx="441325" cy="1525587"/>
            <a:chOff x="5156" y="759"/>
            <a:chExt cx="278" cy="961"/>
          </a:xfrm>
        </p:grpSpPr>
        <p:sp>
          <p:nvSpPr>
            <p:cNvPr id="11301" name="Freeform 28"/>
            <p:cNvSpPr>
              <a:spLocks/>
            </p:cNvSpPr>
            <p:nvPr/>
          </p:nvSpPr>
          <p:spPr bwMode="auto">
            <a:xfrm>
              <a:off x="5170" y="777"/>
              <a:ext cx="250" cy="933"/>
            </a:xfrm>
            <a:custGeom>
              <a:avLst/>
              <a:gdLst>
                <a:gd name="T0" fmla="*/ 0 w 250"/>
                <a:gd name="T1" fmla="*/ 234 h 933"/>
                <a:gd name="T2" fmla="*/ 62 w 250"/>
                <a:gd name="T3" fmla="*/ 234 h 933"/>
                <a:gd name="T4" fmla="*/ 62 w 250"/>
                <a:gd name="T5" fmla="*/ 933 h 933"/>
                <a:gd name="T6" fmla="*/ 187 w 250"/>
                <a:gd name="T7" fmla="*/ 933 h 933"/>
                <a:gd name="T8" fmla="*/ 187 w 250"/>
                <a:gd name="T9" fmla="*/ 234 h 933"/>
                <a:gd name="T10" fmla="*/ 250 w 250"/>
                <a:gd name="T11" fmla="*/ 234 h 933"/>
                <a:gd name="T12" fmla="*/ 125 w 250"/>
                <a:gd name="T13" fmla="*/ 0 h 933"/>
                <a:gd name="T14" fmla="*/ 0 w 250"/>
                <a:gd name="T15" fmla="*/ 234 h 933"/>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933"/>
                <a:gd name="T26" fmla="*/ 250 w 250"/>
                <a:gd name="T27" fmla="*/ 933 h 9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933">
                  <a:moveTo>
                    <a:pt x="0" y="234"/>
                  </a:moveTo>
                  <a:lnTo>
                    <a:pt x="62" y="234"/>
                  </a:lnTo>
                  <a:lnTo>
                    <a:pt x="62" y="933"/>
                  </a:lnTo>
                  <a:lnTo>
                    <a:pt x="187" y="933"/>
                  </a:lnTo>
                  <a:lnTo>
                    <a:pt x="187" y="234"/>
                  </a:lnTo>
                  <a:lnTo>
                    <a:pt x="250" y="234"/>
                  </a:lnTo>
                  <a:lnTo>
                    <a:pt x="125" y="0"/>
                  </a:lnTo>
                  <a:lnTo>
                    <a:pt x="0" y="234"/>
                  </a:lnTo>
                  <a:close/>
                </a:path>
              </a:pathLst>
            </a:custGeom>
            <a:solidFill>
              <a:srgbClr val="003366"/>
            </a:solidFill>
            <a:ln w="9525">
              <a:noFill/>
              <a:round/>
              <a:headEnd/>
              <a:tailEnd/>
            </a:ln>
          </p:spPr>
          <p:txBody>
            <a:bodyPr/>
            <a:lstStyle/>
            <a:p>
              <a:endParaRPr lang="en-US" b="1"/>
            </a:p>
          </p:txBody>
        </p:sp>
        <p:sp>
          <p:nvSpPr>
            <p:cNvPr id="11302" name="Freeform 29"/>
            <p:cNvSpPr>
              <a:spLocks noEditPoints="1"/>
            </p:cNvSpPr>
            <p:nvPr/>
          </p:nvSpPr>
          <p:spPr bwMode="auto">
            <a:xfrm>
              <a:off x="5156" y="759"/>
              <a:ext cx="278" cy="961"/>
            </a:xfrm>
            <a:custGeom>
              <a:avLst/>
              <a:gdLst>
                <a:gd name="T0" fmla="*/ 76 w 278"/>
                <a:gd name="T1" fmla="*/ 262 h 961"/>
                <a:gd name="T2" fmla="*/ 76 w 278"/>
                <a:gd name="T3" fmla="*/ 252 h 961"/>
                <a:gd name="T4" fmla="*/ 68 w 278"/>
                <a:gd name="T5" fmla="*/ 252 h 961"/>
                <a:gd name="T6" fmla="*/ 68 w 278"/>
                <a:gd name="T7" fmla="*/ 951 h 961"/>
                <a:gd name="T8" fmla="*/ 68 w 278"/>
                <a:gd name="T9" fmla="*/ 959 h 961"/>
                <a:gd name="T10" fmla="*/ 76 w 278"/>
                <a:gd name="T11" fmla="*/ 961 h 961"/>
                <a:gd name="T12" fmla="*/ 201 w 278"/>
                <a:gd name="T13" fmla="*/ 961 h 961"/>
                <a:gd name="T14" fmla="*/ 209 w 278"/>
                <a:gd name="T15" fmla="*/ 961 h 961"/>
                <a:gd name="T16" fmla="*/ 211 w 278"/>
                <a:gd name="T17" fmla="*/ 951 h 961"/>
                <a:gd name="T18" fmla="*/ 211 w 278"/>
                <a:gd name="T19" fmla="*/ 252 h 961"/>
                <a:gd name="T20" fmla="*/ 201 w 278"/>
                <a:gd name="T21" fmla="*/ 252 h 961"/>
                <a:gd name="T22" fmla="*/ 201 w 278"/>
                <a:gd name="T23" fmla="*/ 262 h 961"/>
                <a:gd name="T24" fmla="*/ 264 w 278"/>
                <a:gd name="T25" fmla="*/ 262 h 961"/>
                <a:gd name="T26" fmla="*/ 278 w 278"/>
                <a:gd name="T27" fmla="*/ 262 h 961"/>
                <a:gd name="T28" fmla="*/ 272 w 278"/>
                <a:gd name="T29" fmla="*/ 248 h 961"/>
                <a:gd name="T30" fmla="*/ 147 w 278"/>
                <a:gd name="T31" fmla="*/ 14 h 961"/>
                <a:gd name="T32" fmla="*/ 139 w 278"/>
                <a:gd name="T33" fmla="*/ 0 h 961"/>
                <a:gd name="T34" fmla="*/ 133 w 278"/>
                <a:gd name="T35" fmla="*/ 14 h 961"/>
                <a:gd name="T36" fmla="*/ 8 w 278"/>
                <a:gd name="T37" fmla="*/ 248 h 961"/>
                <a:gd name="T38" fmla="*/ 0 w 278"/>
                <a:gd name="T39" fmla="*/ 260 h 961"/>
                <a:gd name="T40" fmla="*/ 14 w 278"/>
                <a:gd name="T41" fmla="*/ 262 h 961"/>
                <a:gd name="T42" fmla="*/ 76 w 278"/>
                <a:gd name="T43" fmla="*/ 262 h 961"/>
                <a:gd name="T44" fmla="*/ 14 w 278"/>
                <a:gd name="T45" fmla="*/ 244 h 961"/>
                <a:gd name="T46" fmla="*/ 14 w 278"/>
                <a:gd name="T47" fmla="*/ 252 h 961"/>
                <a:gd name="T48" fmla="*/ 22 w 278"/>
                <a:gd name="T49" fmla="*/ 256 h 961"/>
                <a:gd name="T50" fmla="*/ 147 w 278"/>
                <a:gd name="T51" fmla="*/ 22 h 961"/>
                <a:gd name="T52" fmla="*/ 139 w 278"/>
                <a:gd name="T53" fmla="*/ 18 h 961"/>
                <a:gd name="T54" fmla="*/ 133 w 278"/>
                <a:gd name="T55" fmla="*/ 22 h 961"/>
                <a:gd name="T56" fmla="*/ 258 w 278"/>
                <a:gd name="T57" fmla="*/ 256 h 961"/>
                <a:gd name="T58" fmla="*/ 264 w 278"/>
                <a:gd name="T59" fmla="*/ 252 h 961"/>
                <a:gd name="T60" fmla="*/ 264 w 278"/>
                <a:gd name="T61" fmla="*/ 244 h 961"/>
                <a:gd name="T62" fmla="*/ 201 w 278"/>
                <a:gd name="T63" fmla="*/ 244 h 961"/>
                <a:gd name="T64" fmla="*/ 193 w 278"/>
                <a:gd name="T65" fmla="*/ 244 h 961"/>
                <a:gd name="T66" fmla="*/ 193 w 278"/>
                <a:gd name="T67" fmla="*/ 252 h 961"/>
                <a:gd name="T68" fmla="*/ 193 w 278"/>
                <a:gd name="T69" fmla="*/ 951 h 961"/>
                <a:gd name="T70" fmla="*/ 201 w 278"/>
                <a:gd name="T71" fmla="*/ 951 h 961"/>
                <a:gd name="T72" fmla="*/ 201 w 278"/>
                <a:gd name="T73" fmla="*/ 943 h 961"/>
                <a:gd name="T74" fmla="*/ 76 w 278"/>
                <a:gd name="T75" fmla="*/ 943 h 961"/>
                <a:gd name="T76" fmla="*/ 76 w 278"/>
                <a:gd name="T77" fmla="*/ 951 h 961"/>
                <a:gd name="T78" fmla="*/ 86 w 278"/>
                <a:gd name="T79" fmla="*/ 951 h 961"/>
                <a:gd name="T80" fmla="*/ 86 w 278"/>
                <a:gd name="T81" fmla="*/ 252 h 961"/>
                <a:gd name="T82" fmla="*/ 86 w 278"/>
                <a:gd name="T83" fmla="*/ 244 h 961"/>
                <a:gd name="T84" fmla="*/ 76 w 278"/>
                <a:gd name="T85" fmla="*/ 244 h 961"/>
                <a:gd name="T86" fmla="*/ 14 w 278"/>
                <a:gd name="T87" fmla="*/ 244 h 9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8"/>
                <a:gd name="T133" fmla="*/ 0 h 961"/>
                <a:gd name="T134" fmla="*/ 278 w 278"/>
                <a:gd name="T135" fmla="*/ 961 h 9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8" h="961">
                  <a:moveTo>
                    <a:pt x="76" y="262"/>
                  </a:moveTo>
                  <a:lnTo>
                    <a:pt x="76" y="252"/>
                  </a:lnTo>
                  <a:lnTo>
                    <a:pt x="68" y="252"/>
                  </a:lnTo>
                  <a:lnTo>
                    <a:pt x="68" y="951"/>
                  </a:lnTo>
                  <a:lnTo>
                    <a:pt x="68" y="959"/>
                  </a:lnTo>
                  <a:lnTo>
                    <a:pt x="76" y="961"/>
                  </a:lnTo>
                  <a:lnTo>
                    <a:pt x="201" y="961"/>
                  </a:lnTo>
                  <a:lnTo>
                    <a:pt x="209" y="961"/>
                  </a:lnTo>
                  <a:lnTo>
                    <a:pt x="211" y="951"/>
                  </a:lnTo>
                  <a:lnTo>
                    <a:pt x="211" y="252"/>
                  </a:lnTo>
                  <a:lnTo>
                    <a:pt x="201" y="252"/>
                  </a:lnTo>
                  <a:lnTo>
                    <a:pt x="201" y="262"/>
                  </a:lnTo>
                  <a:lnTo>
                    <a:pt x="264" y="262"/>
                  </a:lnTo>
                  <a:lnTo>
                    <a:pt x="278" y="262"/>
                  </a:lnTo>
                  <a:lnTo>
                    <a:pt x="272" y="248"/>
                  </a:lnTo>
                  <a:lnTo>
                    <a:pt x="147" y="14"/>
                  </a:lnTo>
                  <a:lnTo>
                    <a:pt x="139" y="0"/>
                  </a:lnTo>
                  <a:lnTo>
                    <a:pt x="133" y="14"/>
                  </a:lnTo>
                  <a:lnTo>
                    <a:pt x="8" y="248"/>
                  </a:lnTo>
                  <a:lnTo>
                    <a:pt x="0" y="260"/>
                  </a:lnTo>
                  <a:lnTo>
                    <a:pt x="14" y="262"/>
                  </a:lnTo>
                  <a:lnTo>
                    <a:pt x="76" y="262"/>
                  </a:lnTo>
                  <a:close/>
                  <a:moveTo>
                    <a:pt x="14" y="244"/>
                  </a:moveTo>
                  <a:lnTo>
                    <a:pt x="14" y="252"/>
                  </a:lnTo>
                  <a:lnTo>
                    <a:pt x="22" y="256"/>
                  </a:lnTo>
                  <a:lnTo>
                    <a:pt x="147" y="22"/>
                  </a:lnTo>
                  <a:lnTo>
                    <a:pt x="139" y="18"/>
                  </a:lnTo>
                  <a:lnTo>
                    <a:pt x="133" y="22"/>
                  </a:lnTo>
                  <a:lnTo>
                    <a:pt x="258" y="256"/>
                  </a:lnTo>
                  <a:lnTo>
                    <a:pt x="264" y="252"/>
                  </a:lnTo>
                  <a:lnTo>
                    <a:pt x="264" y="244"/>
                  </a:lnTo>
                  <a:lnTo>
                    <a:pt x="201" y="244"/>
                  </a:lnTo>
                  <a:lnTo>
                    <a:pt x="193" y="244"/>
                  </a:lnTo>
                  <a:lnTo>
                    <a:pt x="193" y="252"/>
                  </a:lnTo>
                  <a:lnTo>
                    <a:pt x="193" y="951"/>
                  </a:lnTo>
                  <a:lnTo>
                    <a:pt x="201" y="951"/>
                  </a:lnTo>
                  <a:lnTo>
                    <a:pt x="201" y="943"/>
                  </a:lnTo>
                  <a:lnTo>
                    <a:pt x="76" y="943"/>
                  </a:lnTo>
                  <a:lnTo>
                    <a:pt x="76" y="951"/>
                  </a:lnTo>
                  <a:lnTo>
                    <a:pt x="86" y="951"/>
                  </a:lnTo>
                  <a:lnTo>
                    <a:pt x="86" y="252"/>
                  </a:lnTo>
                  <a:lnTo>
                    <a:pt x="86" y="244"/>
                  </a:lnTo>
                  <a:lnTo>
                    <a:pt x="76" y="244"/>
                  </a:lnTo>
                  <a:lnTo>
                    <a:pt x="14" y="244"/>
                  </a:lnTo>
                  <a:close/>
                </a:path>
              </a:pathLst>
            </a:custGeom>
            <a:solidFill>
              <a:srgbClr val="003366"/>
            </a:solidFill>
            <a:ln w="9525">
              <a:noFill/>
              <a:round/>
              <a:headEnd/>
              <a:tailEnd/>
            </a:ln>
          </p:spPr>
          <p:txBody>
            <a:bodyPr/>
            <a:lstStyle/>
            <a:p>
              <a:endParaRPr lang="en-US" b="1"/>
            </a:p>
          </p:txBody>
        </p:sp>
      </p:grpSp>
      <p:sp>
        <p:nvSpPr>
          <p:cNvPr id="11288" name="Rectangle 31"/>
          <p:cNvSpPr>
            <a:spLocks noChangeArrowheads="1"/>
          </p:cNvSpPr>
          <p:nvPr/>
        </p:nvSpPr>
        <p:spPr bwMode="auto">
          <a:xfrm rot="-5400000">
            <a:off x="5112544" y="2774157"/>
            <a:ext cx="631825" cy="427037"/>
          </a:xfrm>
          <a:prstGeom prst="rect">
            <a:avLst/>
          </a:prstGeom>
          <a:noFill/>
          <a:ln w="9525">
            <a:noFill/>
            <a:miter lim="800000"/>
            <a:headEnd/>
            <a:tailEnd/>
          </a:ln>
        </p:spPr>
        <p:txBody>
          <a:bodyPr wrap="none" lIns="0" tIns="0" rIns="0" bIns="0">
            <a:spAutoFit/>
          </a:bodyPr>
          <a:lstStyle/>
          <a:p>
            <a:r>
              <a:rPr lang="en-US" sz="2800" b="1">
                <a:solidFill>
                  <a:srgbClr val="FFFFFF"/>
                </a:solidFill>
              </a:rPr>
              <a:t>PM </a:t>
            </a:r>
            <a:endParaRPr lang="en-US" b="1"/>
          </a:p>
        </p:txBody>
      </p:sp>
      <p:sp>
        <p:nvSpPr>
          <p:cNvPr id="11289" name="Rectangle 32"/>
          <p:cNvSpPr>
            <a:spLocks noChangeArrowheads="1"/>
          </p:cNvSpPr>
          <p:nvPr/>
        </p:nvSpPr>
        <p:spPr bwMode="auto">
          <a:xfrm rot="-5400000">
            <a:off x="5381570" y="2346181"/>
            <a:ext cx="339837" cy="292388"/>
          </a:xfrm>
          <a:prstGeom prst="rect">
            <a:avLst/>
          </a:prstGeom>
          <a:noFill/>
          <a:ln w="9525">
            <a:noFill/>
            <a:miter lim="800000"/>
            <a:headEnd/>
            <a:tailEnd/>
          </a:ln>
        </p:spPr>
        <p:txBody>
          <a:bodyPr wrap="none" lIns="0" tIns="0" rIns="0" bIns="0">
            <a:spAutoFit/>
          </a:bodyPr>
          <a:lstStyle/>
          <a:p>
            <a:r>
              <a:rPr lang="en-US" sz="1900" b="1">
                <a:solidFill>
                  <a:srgbClr val="FFFFFF"/>
                </a:solidFill>
              </a:rPr>
              <a:t>2.5</a:t>
            </a:r>
            <a:endParaRPr lang="en-US" b="1"/>
          </a:p>
        </p:txBody>
      </p:sp>
      <p:grpSp>
        <p:nvGrpSpPr>
          <p:cNvPr id="5" name="Group 35"/>
          <p:cNvGrpSpPr>
            <a:grpSpLocks/>
          </p:cNvGrpSpPr>
          <p:nvPr/>
        </p:nvGrpSpPr>
        <p:grpSpPr bwMode="auto">
          <a:xfrm>
            <a:off x="5668963" y="1895475"/>
            <a:ext cx="441325" cy="1522413"/>
            <a:chOff x="3571" y="1194"/>
            <a:chExt cx="278" cy="959"/>
          </a:xfrm>
        </p:grpSpPr>
        <p:sp>
          <p:nvSpPr>
            <p:cNvPr id="11299" name="Freeform 33"/>
            <p:cNvSpPr>
              <a:spLocks/>
            </p:cNvSpPr>
            <p:nvPr/>
          </p:nvSpPr>
          <p:spPr bwMode="auto">
            <a:xfrm>
              <a:off x="3585" y="1210"/>
              <a:ext cx="250" cy="933"/>
            </a:xfrm>
            <a:custGeom>
              <a:avLst/>
              <a:gdLst>
                <a:gd name="T0" fmla="*/ 0 w 250"/>
                <a:gd name="T1" fmla="*/ 232 h 933"/>
                <a:gd name="T2" fmla="*/ 64 w 250"/>
                <a:gd name="T3" fmla="*/ 232 h 933"/>
                <a:gd name="T4" fmla="*/ 64 w 250"/>
                <a:gd name="T5" fmla="*/ 933 h 933"/>
                <a:gd name="T6" fmla="*/ 189 w 250"/>
                <a:gd name="T7" fmla="*/ 933 h 933"/>
                <a:gd name="T8" fmla="*/ 189 w 250"/>
                <a:gd name="T9" fmla="*/ 232 h 933"/>
                <a:gd name="T10" fmla="*/ 250 w 250"/>
                <a:gd name="T11" fmla="*/ 232 h 933"/>
                <a:gd name="T12" fmla="*/ 125 w 250"/>
                <a:gd name="T13" fmla="*/ 0 h 933"/>
                <a:gd name="T14" fmla="*/ 0 w 250"/>
                <a:gd name="T15" fmla="*/ 232 h 933"/>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933"/>
                <a:gd name="T26" fmla="*/ 250 w 250"/>
                <a:gd name="T27" fmla="*/ 933 h 9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933">
                  <a:moveTo>
                    <a:pt x="0" y="232"/>
                  </a:moveTo>
                  <a:lnTo>
                    <a:pt x="64" y="232"/>
                  </a:lnTo>
                  <a:lnTo>
                    <a:pt x="64" y="933"/>
                  </a:lnTo>
                  <a:lnTo>
                    <a:pt x="189" y="933"/>
                  </a:lnTo>
                  <a:lnTo>
                    <a:pt x="189" y="232"/>
                  </a:lnTo>
                  <a:lnTo>
                    <a:pt x="250" y="232"/>
                  </a:lnTo>
                  <a:lnTo>
                    <a:pt x="125" y="0"/>
                  </a:lnTo>
                  <a:lnTo>
                    <a:pt x="0" y="232"/>
                  </a:lnTo>
                  <a:close/>
                </a:path>
              </a:pathLst>
            </a:custGeom>
            <a:solidFill>
              <a:srgbClr val="003300"/>
            </a:solidFill>
            <a:ln w="9525">
              <a:noFill/>
              <a:round/>
              <a:headEnd/>
              <a:tailEnd/>
            </a:ln>
          </p:spPr>
          <p:txBody>
            <a:bodyPr/>
            <a:lstStyle/>
            <a:p>
              <a:endParaRPr lang="en-US" b="1"/>
            </a:p>
          </p:txBody>
        </p:sp>
        <p:sp>
          <p:nvSpPr>
            <p:cNvPr id="11300" name="Freeform 34"/>
            <p:cNvSpPr>
              <a:spLocks noEditPoints="1"/>
            </p:cNvSpPr>
            <p:nvPr/>
          </p:nvSpPr>
          <p:spPr bwMode="auto">
            <a:xfrm>
              <a:off x="3571" y="1194"/>
              <a:ext cx="278" cy="959"/>
            </a:xfrm>
            <a:custGeom>
              <a:avLst/>
              <a:gdLst>
                <a:gd name="T0" fmla="*/ 78 w 278"/>
                <a:gd name="T1" fmla="*/ 258 h 959"/>
                <a:gd name="T2" fmla="*/ 78 w 278"/>
                <a:gd name="T3" fmla="*/ 248 h 959"/>
                <a:gd name="T4" fmla="*/ 70 w 278"/>
                <a:gd name="T5" fmla="*/ 248 h 959"/>
                <a:gd name="T6" fmla="*/ 70 w 278"/>
                <a:gd name="T7" fmla="*/ 949 h 959"/>
                <a:gd name="T8" fmla="*/ 70 w 278"/>
                <a:gd name="T9" fmla="*/ 957 h 959"/>
                <a:gd name="T10" fmla="*/ 78 w 278"/>
                <a:gd name="T11" fmla="*/ 959 h 959"/>
                <a:gd name="T12" fmla="*/ 203 w 278"/>
                <a:gd name="T13" fmla="*/ 959 h 959"/>
                <a:gd name="T14" fmla="*/ 211 w 278"/>
                <a:gd name="T15" fmla="*/ 959 h 959"/>
                <a:gd name="T16" fmla="*/ 213 w 278"/>
                <a:gd name="T17" fmla="*/ 949 h 959"/>
                <a:gd name="T18" fmla="*/ 213 w 278"/>
                <a:gd name="T19" fmla="*/ 248 h 959"/>
                <a:gd name="T20" fmla="*/ 203 w 278"/>
                <a:gd name="T21" fmla="*/ 248 h 959"/>
                <a:gd name="T22" fmla="*/ 203 w 278"/>
                <a:gd name="T23" fmla="*/ 258 h 959"/>
                <a:gd name="T24" fmla="*/ 264 w 278"/>
                <a:gd name="T25" fmla="*/ 258 h 959"/>
                <a:gd name="T26" fmla="*/ 278 w 278"/>
                <a:gd name="T27" fmla="*/ 258 h 959"/>
                <a:gd name="T28" fmla="*/ 272 w 278"/>
                <a:gd name="T29" fmla="*/ 244 h 959"/>
                <a:gd name="T30" fmla="*/ 147 w 278"/>
                <a:gd name="T31" fmla="*/ 12 h 959"/>
                <a:gd name="T32" fmla="*/ 139 w 278"/>
                <a:gd name="T33" fmla="*/ 0 h 959"/>
                <a:gd name="T34" fmla="*/ 133 w 278"/>
                <a:gd name="T35" fmla="*/ 12 h 959"/>
                <a:gd name="T36" fmla="*/ 8 w 278"/>
                <a:gd name="T37" fmla="*/ 244 h 959"/>
                <a:gd name="T38" fmla="*/ 0 w 278"/>
                <a:gd name="T39" fmla="*/ 256 h 959"/>
                <a:gd name="T40" fmla="*/ 14 w 278"/>
                <a:gd name="T41" fmla="*/ 258 h 959"/>
                <a:gd name="T42" fmla="*/ 78 w 278"/>
                <a:gd name="T43" fmla="*/ 258 h 959"/>
                <a:gd name="T44" fmla="*/ 14 w 278"/>
                <a:gd name="T45" fmla="*/ 240 h 959"/>
                <a:gd name="T46" fmla="*/ 14 w 278"/>
                <a:gd name="T47" fmla="*/ 248 h 959"/>
                <a:gd name="T48" fmla="*/ 22 w 278"/>
                <a:gd name="T49" fmla="*/ 252 h 959"/>
                <a:gd name="T50" fmla="*/ 147 w 278"/>
                <a:gd name="T51" fmla="*/ 20 h 959"/>
                <a:gd name="T52" fmla="*/ 139 w 278"/>
                <a:gd name="T53" fmla="*/ 16 h 959"/>
                <a:gd name="T54" fmla="*/ 133 w 278"/>
                <a:gd name="T55" fmla="*/ 20 h 959"/>
                <a:gd name="T56" fmla="*/ 258 w 278"/>
                <a:gd name="T57" fmla="*/ 252 h 959"/>
                <a:gd name="T58" fmla="*/ 264 w 278"/>
                <a:gd name="T59" fmla="*/ 248 h 959"/>
                <a:gd name="T60" fmla="*/ 264 w 278"/>
                <a:gd name="T61" fmla="*/ 240 h 959"/>
                <a:gd name="T62" fmla="*/ 203 w 278"/>
                <a:gd name="T63" fmla="*/ 240 h 959"/>
                <a:gd name="T64" fmla="*/ 195 w 278"/>
                <a:gd name="T65" fmla="*/ 240 h 959"/>
                <a:gd name="T66" fmla="*/ 195 w 278"/>
                <a:gd name="T67" fmla="*/ 248 h 959"/>
                <a:gd name="T68" fmla="*/ 195 w 278"/>
                <a:gd name="T69" fmla="*/ 949 h 959"/>
                <a:gd name="T70" fmla="*/ 203 w 278"/>
                <a:gd name="T71" fmla="*/ 949 h 959"/>
                <a:gd name="T72" fmla="*/ 203 w 278"/>
                <a:gd name="T73" fmla="*/ 941 h 959"/>
                <a:gd name="T74" fmla="*/ 78 w 278"/>
                <a:gd name="T75" fmla="*/ 941 h 959"/>
                <a:gd name="T76" fmla="*/ 78 w 278"/>
                <a:gd name="T77" fmla="*/ 949 h 959"/>
                <a:gd name="T78" fmla="*/ 88 w 278"/>
                <a:gd name="T79" fmla="*/ 949 h 959"/>
                <a:gd name="T80" fmla="*/ 88 w 278"/>
                <a:gd name="T81" fmla="*/ 248 h 959"/>
                <a:gd name="T82" fmla="*/ 88 w 278"/>
                <a:gd name="T83" fmla="*/ 240 h 959"/>
                <a:gd name="T84" fmla="*/ 78 w 278"/>
                <a:gd name="T85" fmla="*/ 240 h 959"/>
                <a:gd name="T86" fmla="*/ 14 w 278"/>
                <a:gd name="T87" fmla="*/ 240 h 9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8"/>
                <a:gd name="T133" fmla="*/ 0 h 959"/>
                <a:gd name="T134" fmla="*/ 278 w 278"/>
                <a:gd name="T135" fmla="*/ 959 h 9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8" h="959">
                  <a:moveTo>
                    <a:pt x="78" y="258"/>
                  </a:moveTo>
                  <a:lnTo>
                    <a:pt x="78" y="248"/>
                  </a:lnTo>
                  <a:lnTo>
                    <a:pt x="70" y="248"/>
                  </a:lnTo>
                  <a:lnTo>
                    <a:pt x="70" y="949"/>
                  </a:lnTo>
                  <a:lnTo>
                    <a:pt x="70" y="957"/>
                  </a:lnTo>
                  <a:lnTo>
                    <a:pt x="78" y="959"/>
                  </a:lnTo>
                  <a:lnTo>
                    <a:pt x="203" y="959"/>
                  </a:lnTo>
                  <a:lnTo>
                    <a:pt x="211" y="959"/>
                  </a:lnTo>
                  <a:lnTo>
                    <a:pt x="213" y="949"/>
                  </a:lnTo>
                  <a:lnTo>
                    <a:pt x="213" y="248"/>
                  </a:lnTo>
                  <a:lnTo>
                    <a:pt x="203" y="248"/>
                  </a:lnTo>
                  <a:lnTo>
                    <a:pt x="203" y="258"/>
                  </a:lnTo>
                  <a:lnTo>
                    <a:pt x="264" y="258"/>
                  </a:lnTo>
                  <a:lnTo>
                    <a:pt x="278" y="258"/>
                  </a:lnTo>
                  <a:lnTo>
                    <a:pt x="272" y="244"/>
                  </a:lnTo>
                  <a:lnTo>
                    <a:pt x="147" y="12"/>
                  </a:lnTo>
                  <a:lnTo>
                    <a:pt x="139" y="0"/>
                  </a:lnTo>
                  <a:lnTo>
                    <a:pt x="133" y="12"/>
                  </a:lnTo>
                  <a:lnTo>
                    <a:pt x="8" y="244"/>
                  </a:lnTo>
                  <a:lnTo>
                    <a:pt x="0" y="256"/>
                  </a:lnTo>
                  <a:lnTo>
                    <a:pt x="14" y="258"/>
                  </a:lnTo>
                  <a:lnTo>
                    <a:pt x="78" y="258"/>
                  </a:lnTo>
                  <a:close/>
                  <a:moveTo>
                    <a:pt x="14" y="240"/>
                  </a:moveTo>
                  <a:lnTo>
                    <a:pt x="14" y="248"/>
                  </a:lnTo>
                  <a:lnTo>
                    <a:pt x="22" y="252"/>
                  </a:lnTo>
                  <a:lnTo>
                    <a:pt x="147" y="20"/>
                  </a:lnTo>
                  <a:lnTo>
                    <a:pt x="139" y="16"/>
                  </a:lnTo>
                  <a:lnTo>
                    <a:pt x="133" y="20"/>
                  </a:lnTo>
                  <a:lnTo>
                    <a:pt x="258" y="252"/>
                  </a:lnTo>
                  <a:lnTo>
                    <a:pt x="264" y="248"/>
                  </a:lnTo>
                  <a:lnTo>
                    <a:pt x="264" y="240"/>
                  </a:lnTo>
                  <a:lnTo>
                    <a:pt x="203" y="240"/>
                  </a:lnTo>
                  <a:lnTo>
                    <a:pt x="195" y="240"/>
                  </a:lnTo>
                  <a:lnTo>
                    <a:pt x="195" y="248"/>
                  </a:lnTo>
                  <a:lnTo>
                    <a:pt x="195" y="949"/>
                  </a:lnTo>
                  <a:lnTo>
                    <a:pt x="203" y="949"/>
                  </a:lnTo>
                  <a:lnTo>
                    <a:pt x="203" y="941"/>
                  </a:lnTo>
                  <a:lnTo>
                    <a:pt x="78" y="941"/>
                  </a:lnTo>
                  <a:lnTo>
                    <a:pt x="78" y="949"/>
                  </a:lnTo>
                  <a:lnTo>
                    <a:pt x="88" y="949"/>
                  </a:lnTo>
                  <a:lnTo>
                    <a:pt x="88" y="248"/>
                  </a:lnTo>
                  <a:lnTo>
                    <a:pt x="88" y="240"/>
                  </a:lnTo>
                  <a:lnTo>
                    <a:pt x="78" y="240"/>
                  </a:lnTo>
                  <a:lnTo>
                    <a:pt x="14" y="240"/>
                  </a:lnTo>
                  <a:close/>
                </a:path>
              </a:pathLst>
            </a:custGeom>
            <a:solidFill>
              <a:srgbClr val="000000"/>
            </a:solidFill>
            <a:ln w="9525">
              <a:noFill/>
              <a:round/>
              <a:headEnd/>
              <a:tailEnd/>
            </a:ln>
          </p:spPr>
          <p:txBody>
            <a:bodyPr/>
            <a:lstStyle/>
            <a:p>
              <a:endParaRPr lang="en-US" b="1"/>
            </a:p>
          </p:txBody>
        </p:sp>
      </p:grpSp>
      <p:sp>
        <p:nvSpPr>
          <p:cNvPr id="11291" name="Rectangle 36"/>
          <p:cNvSpPr>
            <a:spLocks noChangeArrowheads="1"/>
          </p:cNvSpPr>
          <p:nvPr/>
        </p:nvSpPr>
        <p:spPr bwMode="auto">
          <a:xfrm rot="-5460000">
            <a:off x="3332162" y="1058863"/>
            <a:ext cx="1344613" cy="427038"/>
          </a:xfrm>
          <a:prstGeom prst="rect">
            <a:avLst/>
          </a:prstGeom>
          <a:noFill/>
          <a:ln w="9525">
            <a:noFill/>
            <a:miter lim="800000"/>
            <a:headEnd/>
            <a:tailEnd/>
          </a:ln>
        </p:spPr>
        <p:txBody>
          <a:bodyPr wrap="none" lIns="0" tIns="0" rIns="0" bIns="0">
            <a:spAutoFit/>
          </a:bodyPr>
          <a:lstStyle/>
          <a:p>
            <a:r>
              <a:rPr lang="en-US" sz="2800" b="1">
                <a:solidFill>
                  <a:srgbClr val="FFFFFF"/>
                </a:solidFill>
              </a:rPr>
              <a:t>Soot/tar</a:t>
            </a:r>
            <a:endParaRPr lang="en-US" b="1"/>
          </a:p>
        </p:txBody>
      </p:sp>
      <p:grpSp>
        <p:nvGrpSpPr>
          <p:cNvPr id="6" name="Group 39"/>
          <p:cNvGrpSpPr>
            <a:grpSpLocks/>
          </p:cNvGrpSpPr>
          <p:nvPr/>
        </p:nvGrpSpPr>
        <p:grpSpPr bwMode="auto">
          <a:xfrm>
            <a:off x="4679950" y="1895475"/>
            <a:ext cx="441325" cy="1522413"/>
            <a:chOff x="2948" y="1194"/>
            <a:chExt cx="278" cy="959"/>
          </a:xfrm>
        </p:grpSpPr>
        <p:sp>
          <p:nvSpPr>
            <p:cNvPr id="11297" name="Freeform 37"/>
            <p:cNvSpPr>
              <a:spLocks/>
            </p:cNvSpPr>
            <p:nvPr/>
          </p:nvSpPr>
          <p:spPr bwMode="auto">
            <a:xfrm>
              <a:off x="2961" y="1210"/>
              <a:ext cx="251" cy="933"/>
            </a:xfrm>
            <a:custGeom>
              <a:avLst/>
              <a:gdLst>
                <a:gd name="T0" fmla="*/ 0 w 251"/>
                <a:gd name="T1" fmla="*/ 232 h 933"/>
                <a:gd name="T2" fmla="*/ 64 w 251"/>
                <a:gd name="T3" fmla="*/ 232 h 933"/>
                <a:gd name="T4" fmla="*/ 64 w 251"/>
                <a:gd name="T5" fmla="*/ 933 h 933"/>
                <a:gd name="T6" fmla="*/ 189 w 251"/>
                <a:gd name="T7" fmla="*/ 933 h 933"/>
                <a:gd name="T8" fmla="*/ 189 w 251"/>
                <a:gd name="T9" fmla="*/ 232 h 933"/>
                <a:gd name="T10" fmla="*/ 251 w 251"/>
                <a:gd name="T11" fmla="*/ 232 h 933"/>
                <a:gd name="T12" fmla="*/ 126 w 251"/>
                <a:gd name="T13" fmla="*/ 0 h 933"/>
                <a:gd name="T14" fmla="*/ 0 w 251"/>
                <a:gd name="T15" fmla="*/ 232 h 933"/>
                <a:gd name="T16" fmla="*/ 0 60000 65536"/>
                <a:gd name="T17" fmla="*/ 0 60000 65536"/>
                <a:gd name="T18" fmla="*/ 0 60000 65536"/>
                <a:gd name="T19" fmla="*/ 0 60000 65536"/>
                <a:gd name="T20" fmla="*/ 0 60000 65536"/>
                <a:gd name="T21" fmla="*/ 0 60000 65536"/>
                <a:gd name="T22" fmla="*/ 0 60000 65536"/>
                <a:gd name="T23" fmla="*/ 0 60000 65536"/>
                <a:gd name="T24" fmla="*/ 0 w 251"/>
                <a:gd name="T25" fmla="*/ 0 h 933"/>
                <a:gd name="T26" fmla="*/ 251 w 251"/>
                <a:gd name="T27" fmla="*/ 933 h 9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1" h="933">
                  <a:moveTo>
                    <a:pt x="0" y="232"/>
                  </a:moveTo>
                  <a:lnTo>
                    <a:pt x="64" y="232"/>
                  </a:lnTo>
                  <a:lnTo>
                    <a:pt x="64" y="933"/>
                  </a:lnTo>
                  <a:lnTo>
                    <a:pt x="189" y="933"/>
                  </a:lnTo>
                  <a:lnTo>
                    <a:pt x="189" y="232"/>
                  </a:lnTo>
                  <a:lnTo>
                    <a:pt x="251" y="232"/>
                  </a:lnTo>
                  <a:lnTo>
                    <a:pt x="126" y="0"/>
                  </a:lnTo>
                  <a:lnTo>
                    <a:pt x="0" y="232"/>
                  </a:lnTo>
                  <a:close/>
                </a:path>
              </a:pathLst>
            </a:custGeom>
            <a:solidFill>
              <a:srgbClr val="808080"/>
            </a:solidFill>
            <a:ln w="9525">
              <a:noFill/>
              <a:round/>
              <a:headEnd/>
              <a:tailEnd/>
            </a:ln>
          </p:spPr>
          <p:txBody>
            <a:bodyPr/>
            <a:lstStyle/>
            <a:p>
              <a:endParaRPr lang="en-US" b="1"/>
            </a:p>
          </p:txBody>
        </p:sp>
        <p:sp>
          <p:nvSpPr>
            <p:cNvPr id="11298" name="Freeform 38"/>
            <p:cNvSpPr>
              <a:spLocks noEditPoints="1"/>
            </p:cNvSpPr>
            <p:nvPr/>
          </p:nvSpPr>
          <p:spPr bwMode="auto">
            <a:xfrm>
              <a:off x="2948" y="1194"/>
              <a:ext cx="278" cy="959"/>
            </a:xfrm>
            <a:custGeom>
              <a:avLst/>
              <a:gdLst>
                <a:gd name="T0" fmla="*/ 77 w 278"/>
                <a:gd name="T1" fmla="*/ 258 h 959"/>
                <a:gd name="T2" fmla="*/ 77 w 278"/>
                <a:gd name="T3" fmla="*/ 248 h 959"/>
                <a:gd name="T4" fmla="*/ 69 w 278"/>
                <a:gd name="T5" fmla="*/ 248 h 959"/>
                <a:gd name="T6" fmla="*/ 69 w 278"/>
                <a:gd name="T7" fmla="*/ 949 h 959"/>
                <a:gd name="T8" fmla="*/ 69 w 278"/>
                <a:gd name="T9" fmla="*/ 957 h 959"/>
                <a:gd name="T10" fmla="*/ 77 w 278"/>
                <a:gd name="T11" fmla="*/ 959 h 959"/>
                <a:gd name="T12" fmla="*/ 202 w 278"/>
                <a:gd name="T13" fmla="*/ 959 h 959"/>
                <a:gd name="T14" fmla="*/ 210 w 278"/>
                <a:gd name="T15" fmla="*/ 959 h 959"/>
                <a:gd name="T16" fmla="*/ 212 w 278"/>
                <a:gd name="T17" fmla="*/ 949 h 959"/>
                <a:gd name="T18" fmla="*/ 212 w 278"/>
                <a:gd name="T19" fmla="*/ 248 h 959"/>
                <a:gd name="T20" fmla="*/ 202 w 278"/>
                <a:gd name="T21" fmla="*/ 248 h 959"/>
                <a:gd name="T22" fmla="*/ 202 w 278"/>
                <a:gd name="T23" fmla="*/ 258 h 959"/>
                <a:gd name="T24" fmla="*/ 264 w 278"/>
                <a:gd name="T25" fmla="*/ 258 h 959"/>
                <a:gd name="T26" fmla="*/ 278 w 278"/>
                <a:gd name="T27" fmla="*/ 258 h 959"/>
                <a:gd name="T28" fmla="*/ 272 w 278"/>
                <a:gd name="T29" fmla="*/ 244 h 959"/>
                <a:gd name="T30" fmla="*/ 147 w 278"/>
                <a:gd name="T31" fmla="*/ 12 h 959"/>
                <a:gd name="T32" fmla="*/ 139 w 278"/>
                <a:gd name="T33" fmla="*/ 0 h 959"/>
                <a:gd name="T34" fmla="*/ 133 w 278"/>
                <a:gd name="T35" fmla="*/ 12 h 959"/>
                <a:gd name="T36" fmla="*/ 7 w 278"/>
                <a:gd name="T37" fmla="*/ 244 h 959"/>
                <a:gd name="T38" fmla="*/ 0 w 278"/>
                <a:gd name="T39" fmla="*/ 256 h 959"/>
                <a:gd name="T40" fmla="*/ 13 w 278"/>
                <a:gd name="T41" fmla="*/ 258 h 959"/>
                <a:gd name="T42" fmla="*/ 77 w 278"/>
                <a:gd name="T43" fmla="*/ 258 h 959"/>
                <a:gd name="T44" fmla="*/ 13 w 278"/>
                <a:gd name="T45" fmla="*/ 240 h 959"/>
                <a:gd name="T46" fmla="*/ 13 w 278"/>
                <a:gd name="T47" fmla="*/ 248 h 959"/>
                <a:gd name="T48" fmla="*/ 21 w 278"/>
                <a:gd name="T49" fmla="*/ 252 h 959"/>
                <a:gd name="T50" fmla="*/ 147 w 278"/>
                <a:gd name="T51" fmla="*/ 20 h 959"/>
                <a:gd name="T52" fmla="*/ 139 w 278"/>
                <a:gd name="T53" fmla="*/ 16 h 959"/>
                <a:gd name="T54" fmla="*/ 133 w 278"/>
                <a:gd name="T55" fmla="*/ 20 h 959"/>
                <a:gd name="T56" fmla="*/ 258 w 278"/>
                <a:gd name="T57" fmla="*/ 252 h 959"/>
                <a:gd name="T58" fmla="*/ 264 w 278"/>
                <a:gd name="T59" fmla="*/ 248 h 959"/>
                <a:gd name="T60" fmla="*/ 264 w 278"/>
                <a:gd name="T61" fmla="*/ 240 h 959"/>
                <a:gd name="T62" fmla="*/ 202 w 278"/>
                <a:gd name="T63" fmla="*/ 240 h 959"/>
                <a:gd name="T64" fmla="*/ 194 w 278"/>
                <a:gd name="T65" fmla="*/ 240 h 959"/>
                <a:gd name="T66" fmla="*/ 194 w 278"/>
                <a:gd name="T67" fmla="*/ 248 h 959"/>
                <a:gd name="T68" fmla="*/ 194 w 278"/>
                <a:gd name="T69" fmla="*/ 949 h 959"/>
                <a:gd name="T70" fmla="*/ 202 w 278"/>
                <a:gd name="T71" fmla="*/ 949 h 959"/>
                <a:gd name="T72" fmla="*/ 202 w 278"/>
                <a:gd name="T73" fmla="*/ 941 h 959"/>
                <a:gd name="T74" fmla="*/ 77 w 278"/>
                <a:gd name="T75" fmla="*/ 941 h 959"/>
                <a:gd name="T76" fmla="*/ 77 w 278"/>
                <a:gd name="T77" fmla="*/ 949 h 959"/>
                <a:gd name="T78" fmla="*/ 87 w 278"/>
                <a:gd name="T79" fmla="*/ 949 h 959"/>
                <a:gd name="T80" fmla="*/ 87 w 278"/>
                <a:gd name="T81" fmla="*/ 248 h 959"/>
                <a:gd name="T82" fmla="*/ 87 w 278"/>
                <a:gd name="T83" fmla="*/ 240 h 959"/>
                <a:gd name="T84" fmla="*/ 77 w 278"/>
                <a:gd name="T85" fmla="*/ 240 h 959"/>
                <a:gd name="T86" fmla="*/ 13 w 278"/>
                <a:gd name="T87" fmla="*/ 240 h 9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8"/>
                <a:gd name="T133" fmla="*/ 0 h 959"/>
                <a:gd name="T134" fmla="*/ 278 w 278"/>
                <a:gd name="T135" fmla="*/ 959 h 9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8" h="959">
                  <a:moveTo>
                    <a:pt x="77" y="258"/>
                  </a:moveTo>
                  <a:lnTo>
                    <a:pt x="77" y="248"/>
                  </a:lnTo>
                  <a:lnTo>
                    <a:pt x="69" y="248"/>
                  </a:lnTo>
                  <a:lnTo>
                    <a:pt x="69" y="949"/>
                  </a:lnTo>
                  <a:lnTo>
                    <a:pt x="69" y="957"/>
                  </a:lnTo>
                  <a:lnTo>
                    <a:pt x="77" y="959"/>
                  </a:lnTo>
                  <a:lnTo>
                    <a:pt x="202" y="959"/>
                  </a:lnTo>
                  <a:lnTo>
                    <a:pt x="210" y="959"/>
                  </a:lnTo>
                  <a:lnTo>
                    <a:pt x="212" y="949"/>
                  </a:lnTo>
                  <a:lnTo>
                    <a:pt x="212" y="248"/>
                  </a:lnTo>
                  <a:lnTo>
                    <a:pt x="202" y="248"/>
                  </a:lnTo>
                  <a:lnTo>
                    <a:pt x="202" y="258"/>
                  </a:lnTo>
                  <a:lnTo>
                    <a:pt x="264" y="258"/>
                  </a:lnTo>
                  <a:lnTo>
                    <a:pt x="278" y="258"/>
                  </a:lnTo>
                  <a:lnTo>
                    <a:pt x="272" y="244"/>
                  </a:lnTo>
                  <a:lnTo>
                    <a:pt x="147" y="12"/>
                  </a:lnTo>
                  <a:lnTo>
                    <a:pt x="139" y="0"/>
                  </a:lnTo>
                  <a:lnTo>
                    <a:pt x="133" y="12"/>
                  </a:lnTo>
                  <a:lnTo>
                    <a:pt x="7" y="244"/>
                  </a:lnTo>
                  <a:lnTo>
                    <a:pt x="0" y="256"/>
                  </a:lnTo>
                  <a:lnTo>
                    <a:pt x="13" y="258"/>
                  </a:lnTo>
                  <a:lnTo>
                    <a:pt x="77" y="258"/>
                  </a:lnTo>
                  <a:close/>
                  <a:moveTo>
                    <a:pt x="13" y="240"/>
                  </a:moveTo>
                  <a:lnTo>
                    <a:pt x="13" y="248"/>
                  </a:lnTo>
                  <a:lnTo>
                    <a:pt x="21" y="252"/>
                  </a:lnTo>
                  <a:lnTo>
                    <a:pt x="147" y="20"/>
                  </a:lnTo>
                  <a:lnTo>
                    <a:pt x="139" y="16"/>
                  </a:lnTo>
                  <a:lnTo>
                    <a:pt x="133" y="20"/>
                  </a:lnTo>
                  <a:lnTo>
                    <a:pt x="258" y="252"/>
                  </a:lnTo>
                  <a:lnTo>
                    <a:pt x="264" y="248"/>
                  </a:lnTo>
                  <a:lnTo>
                    <a:pt x="264" y="240"/>
                  </a:lnTo>
                  <a:lnTo>
                    <a:pt x="202" y="240"/>
                  </a:lnTo>
                  <a:lnTo>
                    <a:pt x="194" y="240"/>
                  </a:lnTo>
                  <a:lnTo>
                    <a:pt x="194" y="248"/>
                  </a:lnTo>
                  <a:lnTo>
                    <a:pt x="194" y="949"/>
                  </a:lnTo>
                  <a:lnTo>
                    <a:pt x="202" y="949"/>
                  </a:lnTo>
                  <a:lnTo>
                    <a:pt x="202" y="941"/>
                  </a:lnTo>
                  <a:lnTo>
                    <a:pt x="77" y="941"/>
                  </a:lnTo>
                  <a:lnTo>
                    <a:pt x="77" y="949"/>
                  </a:lnTo>
                  <a:lnTo>
                    <a:pt x="87" y="949"/>
                  </a:lnTo>
                  <a:lnTo>
                    <a:pt x="87" y="248"/>
                  </a:lnTo>
                  <a:lnTo>
                    <a:pt x="87" y="240"/>
                  </a:lnTo>
                  <a:lnTo>
                    <a:pt x="77" y="240"/>
                  </a:lnTo>
                  <a:lnTo>
                    <a:pt x="13" y="240"/>
                  </a:lnTo>
                  <a:close/>
                </a:path>
              </a:pathLst>
            </a:custGeom>
            <a:solidFill>
              <a:srgbClr val="000000"/>
            </a:solidFill>
            <a:ln w="9525">
              <a:noFill/>
              <a:round/>
              <a:headEnd/>
              <a:tailEnd/>
            </a:ln>
          </p:spPr>
          <p:txBody>
            <a:bodyPr/>
            <a:lstStyle/>
            <a:p>
              <a:endParaRPr lang="en-US" b="1"/>
            </a:p>
          </p:txBody>
        </p:sp>
      </p:grpSp>
      <p:sp>
        <p:nvSpPr>
          <p:cNvPr id="11293" name="Rectangle 40"/>
          <p:cNvSpPr>
            <a:spLocks noChangeArrowheads="1"/>
          </p:cNvSpPr>
          <p:nvPr/>
        </p:nvSpPr>
        <p:spPr bwMode="auto">
          <a:xfrm rot="-5400000">
            <a:off x="6182519" y="1404144"/>
            <a:ext cx="533400" cy="427038"/>
          </a:xfrm>
          <a:prstGeom prst="rect">
            <a:avLst/>
          </a:prstGeom>
          <a:noFill/>
          <a:ln w="9525">
            <a:noFill/>
            <a:miter lim="800000"/>
            <a:headEnd/>
            <a:tailEnd/>
          </a:ln>
        </p:spPr>
        <p:txBody>
          <a:bodyPr wrap="none" lIns="0" tIns="0" rIns="0" bIns="0">
            <a:spAutoFit/>
          </a:bodyPr>
          <a:lstStyle/>
          <a:p>
            <a:r>
              <a:rPr lang="en-US" sz="2800" b="1">
                <a:solidFill>
                  <a:srgbClr val="FFFFFF"/>
                </a:solidFill>
              </a:rPr>
              <a:t>CO</a:t>
            </a:r>
            <a:endParaRPr lang="en-US" b="1"/>
          </a:p>
        </p:txBody>
      </p:sp>
      <p:sp>
        <p:nvSpPr>
          <p:cNvPr id="11294" name="Rectangle 41"/>
          <p:cNvSpPr>
            <a:spLocks noChangeArrowheads="1"/>
          </p:cNvSpPr>
          <p:nvPr/>
        </p:nvSpPr>
        <p:spPr bwMode="auto">
          <a:xfrm>
            <a:off x="7391400" y="6249988"/>
            <a:ext cx="1449388" cy="519112"/>
          </a:xfrm>
          <a:prstGeom prst="rect">
            <a:avLst/>
          </a:prstGeom>
          <a:noFill/>
          <a:ln w="9525">
            <a:noFill/>
            <a:miter lim="800000"/>
            <a:headEnd/>
            <a:tailEnd/>
          </a:ln>
        </p:spPr>
        <p:txBody>
          <a:bodyPr/>
          <a:lstStyle/>
          <a:p>
            <a:endParaRPr lang="en-US" b="1"/>
          </a:p>
        </p:txBody>
      </p:sp>
      <p:sp>
        <p:nvSpPr>
          <p:cNvPr id="11295" name="Rectangle 42"/>
          <p:cNvSpPr>
            <a:spLocks noChangeArrowheads="1"/>
          </p:cNvSpPr>
          <p:nvPr/>
        </p:nvSpPr>
        <p:spPr bwMode="auto">
          <a:xfrm>
            <a:off x="7086600" y="6400800"/>
            <a:ext cx="1905000" cy="457200"/>
          </a:xfrm>
          <a:prstGeom prst="rect">
            <a:avLst/>
          </a:prstGeom>
          <a:noFill/>
          <a:ln w="9525">
            <a:noFill/>
            <a:miter lim="800000"/>
            <a:headEnd/>
            <a:tailEnd/>
          </a:ln>
        </p:spPr>
        <p:txBody>
          <a:bodyPr/>
          <a:lstStyle/>
          <a:p>
            <a:pPr algn="r"/>
            <a:r>
              <a:rPr lang="en-US" sz="1400" b="1">
                <a:solidFill>
                  <a:schemeClr val="bg1"/>
                </a:solidFill>
              </a:rPr>
              <a:t>RX410-8A-</a:t>
            </a:r>
            <a:fld id="{7303059E-DBFA-4A4E-AB02-58D8420807A3}" type="slidenum">
              <a:rPr lang="en-US" sz="1400" b="1">
                <a:solidFill>
                  <a:schemeClr val="bg1"/>
                </a:solidFill>
              </a:rPr>
              <a:pPr algn="r"/>
              <a:t>16</a:t>
            </a:fld>
            <a:r>
              <a:rPr lang="en-US" sz="1400" b="1">
                <a:solidFill>
                  <a:schemeClr val="bg1"/>
                </a:solidFill>
              </a:rPr>
              <a:t>-EP</a:t>
            </a:r>
          </a:p>
        </p:txBody>
      </p:sp>
    </p:spTree>
    <p:extLst>
      <p:ext uri="{BB962C8B-B14F-4D97-AF65-F5344CB8AC3E}">
        <p14:creationId xmlns:p14="http://schemas.microsoft.com/office/powerpoint/2010/main" val="1806348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86575"/>
          </a:xfrm>
          <a:noFill/>
        </p:spPr>
      </p:pic>
      <p:sp>
        <p:nvSpPr>
          <p:cNvPr id="14339" name="Text Box 3"/>
          <p:cNvSpPr txBox="1">
            <a:spLocks noChangeArrowheads="1"/>
          </p:cNvSpPr>
          <p:nvPr/>
        </p:nvSpPr>
        <p:spPr bwMode="auto">
          <a:xfrm>
            <a:off x="2971800" y="3048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50000"/>
              </a:spcBef>
              <a:buFontTx/>
              <a:buNone/>
            </a:pPr>
            <a:r>
              <a:rPr lang="en-US" altLang="en-US" sz="3600">
                <a:solidFill>
                  <a:srgbClr val="98BFF4"/>
                </a:solidFill>
              </a:rPr>
              <a:t>PM/SOOT</a:t>
            </a:r>
          </a:p>
        </p:txBody>
      </p:sp>
      <p:sp>
        <p:nvSpPr>
          <p:cNvPr id="14340" name="Text Box 4"/>
          <p:cNvSpPr txBox="1">
            <a:spLocks noChangeArrowheads="1"/>
          </p:cNvSpPr>
          <p:nvPr/>
        </p:nvSpPr>
        <p:spPr bwMode="auto">
          <a:xfrm>
            <a:off x="3276600" y="9906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50000"/>
              </a:spcBef>
              <a:buFontTx/>
              <a:buNone/>
            </a:pPr>
            <a:r>
              <a:rPr lang="en-US" altLang="en-US" sz="3600">
                <a:solidFill>
                  <a:srgbClr val="98BFF4"/>
                </a:solidFill>
              </a:rPr>
              <a:t>WATER</a:t>
            </a:r>
          </a:p>
        </p:txBody>
      </p:sp>
      <p:sp>
        <p:nvSpPr>
          <p:cNvPr id="14341" name="Text Box 5"/>
          <p:cNvSpPr txBox="1">
            <a:spLocks noChangeArrowheads="1"/>
          </p:cNvSpPr>
          <p:nvPr/>
        </p:nvSpPr>
        <p:spPr bwMode="auto">
          <a:xfrm>
            <a:off x="4038600" y="16764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50000"/>
              </a:spcBef>
              <a:buFontTx/>
              <a:buNone/>
            </a:pPr>
            <a:r>
              <a:rPr lang="en-US" altLang="en-US" sz="3600">
                <a:solidFill>
                  <a:srgbClr val="98BFF4"/>
                </a:solidFill>
              </a:rPr>
              <a:t>TAR</a:t>
            </a:r>
          </a:p>
        </p:txBody>
      </p:sp>
      <p:sp>
        <p:nvSpPr>
          <p:cNvPr id="14342" name="Text Box 6"/>
          <p:cNvSpPr txBox="1">
            <a:spLocks noChangeArrowheads="1"/>
          </p:cNvSpPr>
          <p:nvPr/>
        </p:nvSpPr>
        <p:spPr bwMode="auto">
          <a:xfrm>
            <a:off x="6400800" y="45720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50000"/>
              </a:spcBef>
              <a:buFontTx/>
              <a:buNone/>
            </a:pPr>
            <a:r>
              <a:rPr lang="en-US" altLang="en-US" sz="3600">
                <a:solidFill>
                  <a:srgbClr val="FFFF66"/>
                </a:solidFill>
              </a:rPr>
              <a:t>GASES</a:t>
            </a:r>
          </a:p>
        </p:txBody>
      </p:sp>
      <p:sp>
        <p:nvSpPr>
          <p:cNvPr id="14343" name="Text Box 7"/>
          <p:cNvSpPr txBox="1">
            <a:spLocks noChangeArrowheads="1"/>
          </p:cNvSpPr>
          <p:nvPr/>
        </p:nvSpPr>
        <p:spPr bwMode="auto">
          <a:xfrm>
            <a:off x="5943600" y="39624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50000"/>
              </a:spcBef>
              <a:buFontTx/>
              <a:buNone/>
            </a:pPr>
            <a:r>
              <a:rPr lang="en-US" altLang="en-US" sz="3600">
                <a:solidFill>
                  <a:srgbClr val="FFFF66"/>
                </a:solidFill>
              </a:rPr>
              <a:t>VAPOR</a:t>
            </a:r>
          </a:p>
        </p:txBody>
      </p:sp>
      <p:sp>
        <p:nvSpPr>
          <p:cNvPr id="14344" name="Text Box 8"/>
          <p:cNvSpPr txBox="1">
            <a:spLocks noChangeArrowheads="1"/>
          </p:cNvSpPr>
          <p:nvPr/>
        </p:nvSpPr>
        <p:spPr bwMode="auto">
          <a:xfrm>
            <a:off x="4572000" y="225425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50000"/>
              </a:spcBef>
              <a:buFontTx/>
              <a:buNone/>
            </a:pPr>
            <a:r>
              <a:rPr lang="en-US" altLang="en-US" sz="4000">
                <a:solidFill>
                  <a:srgbClr val="98BFF4"/>
                </a:solidFill>
              </a:rPr>
              <a:t>ASH</a:t>
            </a:r>
          </a:p>
        </p:txBody>
      </p:sp>
      <p:sp>
        <p:nvSpPr>
          <p:cNvPr id="14345" name="Text Box 9"/>
          <p:cNvSpPr txBox="1">
            <a:spLocks noChangeArrowheads="1"/>
          </p:cNvSpPr>
          <p:nvPr/>
        </p:nvSpPr>
        <p:spPr bwMode="auto">
          <a:xfrm>
            <a:off x="5867400" y="1338719"/>
            <a:ext cx="3200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50000"/>
              </a:spcBef>
              <a:buFontTx/>
              <a:buNone/>
            </a:pPr>
            <a:r>
              <a:rPr lang="en-US" altLang="en-US" sz="2800" b="0" dirty="0">
                <a:solidFill>
                  <a:schemeClr val="bg1"/>
                </a:solidFill>
                <a:latin typeface="+mn-lt"/>
              </a:rPr>
              <a:t>Vapors and gases are formed during incomplete combustion and generally cannot be seen.</a:t>
            </a:r>
            <a:r>
              <a:rPr lang="en-US" altLang="en-US" sz="2400" b="0" dirty="0">
                <a:solidFill>
                  <a:schemeClr val="bg1"/>
                </a:solidFill>
                <a:latin typeface="+mn-lt"/>
              </a:rPr>
              <a:t>  </a:t>
            </a:r>
          </a:p>
        </p:txBody>
      </p:sp>
      <p:sp>
        <p:nvSpPr>
          <p:cNvPr id="14346" name="Text Box 10"/>
          <p:cNvSpPr>
            <a:spLocks noGrp="1" noChangeArrowheads="1"/>
          </p:cNvSpPr>
          <p:nvPr>
            <p:ph type="body" sz="half" idx="1"/>
          </p:nvPr>
        </p:nvSpPr>
        <p:spPr>
          <a:xfrm>
            <a:off x="-165463" y="739775"/>
            <a:ext cx="4648200" cy="3276600"/>
          </a:xfrm>
          <a:noFill/>
        </p:spPr>
        <p:txBody>
          <a:bodyPr/>
          <a:lstStyle/>
          <a:p>
            <a:pPr>
              <a:spcBef>
                <a:spcPct val="50000"/>
              </a:spcBef>
              <a:buFontTx/>
              <a:buNone/>
            </a:pPr>
            <a:r>
              <a:rPr lang="en-US" altLang="en-US" sz="2800" dirty="0"/>
              <a:t>    </a:t>
            </a:r>
            <a:r>
              <a:rPr lang="en-US" altLang="en-US" sz="2800" dirty="0">
                <a:solidFill>
                  <a:schemeClr val="bg1"/>
                </a:solidFill>
              </a:rPr>
              <a:t>Soot, tar, and ash </a:t>
            </a:r>
            <a:br>
              <a:rPr lang="en-US" altLang="en-US" sz="2800" dirty="0">
                <a:solidFill>
                  <a:schemeClr val="bg1"/>
                </a:solidFill>
              </a:rPr>
            </a:br>
            <a:r>
              <a:rPr lang="en-US" altLang="en-US" sz="2800" dirty="0">
                <a:solidFill>
                  <a:schemeClr val="bg1"/>
                </a:solidFill>
              </a:rPr>
              <a:t>are the solid “bits” </a:t>
            </a:r>
            <a:br>
              <a:rPr lang="en-US" altLang="en-US" sz="2800" dirty="0">
                <a:solidFill>
                  <a:schemeClr val="bg1"/>
                </a:solidFill>
              </a:rPr>
            </a:br>
            <a:r>
              <a:rPr lang="en-US" altLang="en-US" sz="2800" dirty="0">
                <a:solidFill>
                  <a:schemeClr val="bg1"/>
                </a:solidFill>
              </a:rPr>
              <a:t>of particles you can often see formed from chemical reactions in the plume or remnant of flaming combustion. </a:t>
            </a:r>
          </a:p>
        </p:txBody>
      </p:sp>
      <p:sp>
        <p:nvSpPr>
          <p:cNvPr id="14347" name="Rectangle 11"/>
          <p:cNvSpPr>
            <a:spLocks noChangeArrowheads="1"/>
          </p:cNvSpPr>
          <p:nvPr/>
        </p:nvSpPr>
        <p:spPr bwMode="auto">
          <a:xfrm>
            <a:off x="70866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r" eaLnBrk="1" hangingPunct="1">
              <a:spcBef>
                <a:spcPct val="0"/>
              </a:spcBef>
              <a:buFontTx/>
              <a:buNone/>
            </a:pPr>
            <a:endParaRPr lang="en-US" altLang="en-US" sz="1400" b="0"/>
          </a:p>
        </p:txBody>
      </p:sp>
    </p:spTree>
    <p:extLst>
      <p:ext uri="{BB962C8B-B14F-4D97-AF65-F5344CB8AC3E}">
        <p14:creationId xmlns:p14="http://schemas.microsoft.com/office/powerpoint/2010/main" val="2458375953"/>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PLUME"/>
          <p:cNvPicPr>
            <a:picLocks noChangeAspect="1" noChangeArrowheads="1"/>
          </p:cNvPicPr>
          <p:nvPr/>
        </p:nvPicPr>
        <p:blipFill>
          <a:blip r:embed="rId2" cstate="print"/>
          <a:srcRect/>
          <a:stretch>
            <a:fillRect/>
          </a:stretch>
        </p:blipFill>
        <p:spPr bwMode="auto">
          <a:xfrm>
            <a:off x="-1" y="-8468"/>
            <a:ext cx="9155289" cy="6866467"/>
          </a:xfrm>
          <a:prstGeom prst="rect">
            <a:avLst/>
          </a:prstGeom>
          <a:noFill/>
          <a:ln w="9525">
            <a:noFill/>
            <a:miter lim="800000"/>
            <a:headEnd/>
            <a:tailEnd/>
          </a:ln>
        </p:spPr>
      </p:pic>
      <p:sp>
        <p:nvSpPr>
          <p:cNvPr id="68611" name="Text Box 5"/>
          <p:cNvSpPr txBox="1">
            <a:spLocks noChangeArrowheads="1"/>
          </p:cNvSpPr>
          <p:nvPr/>
        </p:nvSpPr>
        <p:spPr bwMode="auto">
          <a:xfrm>
            <a:off x="304800" y="5318890"/>
            <a:ext cx="4000500" cy="553998"/>
          </a:xfrm>
          <a:prstGeom prst="rect">
            <a:avLst/>
          </a:prstGeom>
          <a:noFill/>
          <a:ln w="9525">
            <a:noFill/>
            <a:miter lim="800000"/>
            <a:headEnd/>
            <a:tailEnd/>
          </a:ln>
        </p:spPr>
        <p:txBody>
          <a:bodyPr>
            <a:spAutoFit/>
          </a:bodyPr>
          <a:lstStyle/>
          <a:p>
            <a:pPr eaLnBrk="0" hangingPunct="0">
              <a:spcBef>
                <a:spcPct val="50000"/>
              </a:spcBef>
            </a:pPr>
            <a:r>
              <a:rPr lang="en-US" sz="3000" b="1" dirty="0">
                <a:solidFill>
                  <a:srgbClr val="FFFF66"/>
                </a:solidFill>
              </a:rPr>
              <a:t>Emissions =</a:t>
            </a:r>
          </a:p>
        </p:txBody>
      </p:sp>
      <p:sp>
        <p:nvSpPr>
          <p:cNvPr id="68612" name="Text Box 6"/>
          <p:cNvSpPr txBox="1">
            <a:spLocks noChangeArrowheads="1"/>
          </p:cNvSpPr>
          <p:nvPr/>
        </p:nvSpPr>
        <p:spPr bwMode="auto">
          <a:xfrm>
            <a:off x="2590800" y="5318890"/>
            <a:ext cx="6515100" cy="461665"/>
          </a:xfrm>
          <a:prstGeom prst="rect">
            <a:avLst/>
          </a:prstGeom>
          <a:noFill/>
          <a:ln w="9525">
            <a:noFill/>
            <a:miter lim="800000"/>
            <a:headEnd/>
            <a:tailEnd/>
          </a:ln>
        </p:spPr>
        <p:txBody>
          <a:bodyPr wrap="square">
            <a:spAutoFit/>
          </a:bodyPr>
          <a:lstStyle/>
          <a:p>
            <a:pPr eaLnBrk="0" hangingPunct="0">
              <a:spcBef>
                <a:spcPct val="50000"/>
              </a:spcBef>
            </a:pPr>
            <a:r>
              <a:rPr lang="en-US" b="1" dirty="0">
                <a:solidFill>
                  <a:srgbClr val="FFFF66"/>
                </a:solidFill>
              </a:rPr>
              <a:t>Fuel Consumed              x          Emission Factor</a:t>
            </a:r>
          </a:p>
        </p:txBody>
      </p:sp>
      <p:sp>
        <p:nvSpPr>
          <p:cNvPr id="68613" name="Text Box 7"/>
          <p:cNvSpPr txBox="1">
            <a:spLocks noChangeArrowheads="1"/>
          </p:cNvSpPr>
          <p:nvPr/>
        </p:nvSpPr>
        <p:spPr bwMode="auto">
          <a:xfrm>
            <a:off x="2667000" y="5667628"/>
            <a:ext cx="6096000" cy="861774"/>
          </a:xfrm>
          <a:prstGeom prst="rect">
            <a:avLst/>
          </a:prstGeom>
          <a:noFill/>
          <a:ln w="9525">
            <a:noFill/>
            <a:miter lim="800000"/>
            <a:headEnd/>
            <a:tailEnd/>
          </a:ln>
        </p:spPr>
        <p:txBody>
          <a:bodyPr wrap="square">
            <a:spAutoFit/>
          </a:bodyPr>
          <a:lstStyle/>
          <a:p>
            <a:pPr eaLnBrk="0" hangingPunct="0">
              <a:spcBef>
                <a:spcPct val="50000"/>
              </a:spcBef>
            </a:pPr>
            <a:r>
              <a:rPr lang="en-US" sz="2000" b="1" dirty="0">
                <a:solidFill>
                  <a:schemeClr val="bg1"/>
                </a:solidFill>
              </a:rPr>
              <a:t>(tons/acre)                                	      (pounds/ton)</a:t>
            </a:r>
          </a:p>
          <a:p>
            <a:pPr eaLnBrk="0" hangingPunct="0">
              <a:spcBef>
                <a:spcPct val="50000"/>
              </a:spcBef>
            </a:pPr>
            <a:endParaRPr lang="en-US" sz="2000"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hicken_plot 5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idx="4294967295"/>
          </p:nvPr>
        </p:nvSpPr>
        <p:spPr>
          <a:xfrm>
            <a:off x="685800" y="533400"/>
            <a:ext cx="7772400" cy="609600"/>
          </a:xfrm>
        </p:spPr>
        <p:txBody>
          <a:bodyPr>
            <a:normAutofit fontScale="90000"/>
          </a:bodyPr>
          <a:lstStyle/>
          <a:p>
            <a:pPr eaLnBrk="1" hangingPunct="1"/>
            <a:r>
              <a:rPr lang="en-US" altLang="en-US">
                <a:solidFill>
                  <a:srgbClr val="DDDDDD"/>
                </a:solidFill>
              </a:rPr>
              <a:t>Let’s Review - Products of Combustion</a:t>
            </a:r>
          </a:p>
        </p:txBody>
      </p:sp>
      <p:sp>
        <p:nvSpPr>
          <p:cNvPr id="17412" name="Rectangle 4"/>
          <p:cNvSpPr>
            <a:spLocks noGrp="1" noChangeArrowheads="1"/>
          </p:cNvSpPr>
          <p:nvPr>
            <p:ph type="body" idx="4294967295"/>
          </p:nvPr>
        </p:nvSpPr>
        <p:spPr>
          <a:xfrm>
            <a:off x="609600" y="1600200"/>
            <a:ext cx="7772400" cy="3733800"/>
          </a:xfrm>
        </p:spPr>
        <p:txBody>
          <a:bodyPr/>
          <a:lstStyle/>
          <a:p>
            <a:pPr eaLnBrk="1" hangingPunct="1">
              <a:buSzPct val="165000"/>
            </a:pPr>
            <a:r>
              <a:rPr lang="en-US" altLang="en-US" sz="2800" dirty="0">
                <a:solidFill>
                  <a:srgbClr val="FFFF66"/>
                </a:solidFill>
              </a:rPr>
              <a:t>Water vapor (H</a:t>
            </a:r>
            <a:r>
              <a:rPr lang="en-US" altLang="en-US" sz="2800" baseline="-25000" dirty="0">
                <a:solidFill>
                  <a:srgbClr val="FFFF66"/>
                </a:solidFill>
              </a:rPr>
              <a:t>2</a:t>
            </a:r>
            <a:r>
              <a:rPr lang="en-US" altLang="en-US" sz="2800" dirty="0">
                <a:solidFill>
                  <a:srgbClr val="FFFF66"/>
                </a:solidFill>
              </a:rPr>
              <a:t>O)</a:t>
            </a:r>
          </a:p>
          <a:p>
            <a:pPr eaLnBrk="1" hangingPunct="1">
              <a:buClr>
                <a:srgbClr val="FFFF66"/>
              </a:buClr>
              <a:buSzPct val="165000"/>
            </a:pPr>
            <a:r>
              <a:rPr lang="en-US" altLang="en-US" sz="2800" dirty="0">
                <a:solidFill>
                  <a:srgbClr val="FFFF66"/>
                </a:solidFill>
              </a:rPr>
              <a:t>Carbon dioxide (CO</a:t>
            </a:r>
            <a:r>
              <a:rPr lang="en-US" altLang="en-US" sz="2800" baseline="-25000" dirty="0">
                <a:solidFill>
                  <a:srgbClr val="FFFF66"/>
                </a:solidFill>
              </a:rPr>
              <a:t>2</a:t>
            </a:r>
            <a:r>
              <a:rPr lang="en-US" altLang="en-US" sz="2800" dirty="0">
                <a:solidFill>
                  <a:srgbClr val="FFFF66"/>
                </a:solidFill>
              </a:rPr>
              <a:t>)</a:t>
            </a:r>
          </a:p>
          <a:p>
            <a:pPr eaLnBrk="1" hangingPunct="1">
              <a:buClr>
                <a:srgbClr val="FFFF66"/>
              </a:buClr>
              <a:buSzPct val="165000"/>
            </a:pPr>
            <a:r>
              <a:rPr lang="en-US" altLang="en-US" sz="2800" dirty="0">
                <a:solidFill>
                  <a:srgbClr val="FFFF66"/>
                </a:solidFill>
              </a:rPr>
              <a:t>Carbon monoxide (CO)*</a:t>
            </a:r>
          </a:p>
          <a:p>
            <a:pPr eaLnBrk="1" hangingPunct="1">
              <a:buClr>
                <a:srgbClr val="FFFF66"/>
              </a:buClr>
              <a:buSzPct val="165000"/>
            </a:pPr>
            <a:r>
              <a:rPr lang="en-US" altLang="en-US" sz="2800" dirty="0">
                <a:solidFill>
                  <a:srgbClr val="FFFF66"/>
                </a:solidFill>
              </a:rPr>
              <a:t>Particulate matter (PM)*</a:t>
            </a:r>
            <a:r>
              <a:rPr lang="en-US" altLang="en-US" sz="2800" baseline="30000" dirty="0">
                <a:solidFill>
                  <a:srgbClr val="FFFF66"/>
                </a:solidFill>
              </a:rPr>
              <a:t>t</a:t>
            </a:r>
          </a:p>
          <a:p>
            <a:pPr eaLnBrk="1" hangingPunct="1">
              <a:buSzPct val="165000"/>
            </a:pPr>
            <a:r>
              <a:rPr lang="en-US" altLang="en-US" sz="2800" dirty="0">
                <a:solidFill>
                  <a:srgbClr val="FFFFFF"/>
                </a:solidFill>
              </a:rPr>
              <a:t>Hydrocarbons (HC)</a:t>
            </a:r>
            <a:r>
              <a:rPr lang="en-US" altLang="en-US" sz="2800" baseline="30000" dirty="0">
                <a:solidFill>
                  <a:srgbClr val="FFFF66"/>
                </a:solidFill>
              </a:rPr>
              <a:t> </a:t>
            </a:r>
            <a:r>
              <a:rPr lang="en-US" altLang="en-US" sz="2800" dirty="0">
                <a:solidFill>
                  <a:srgbClr val="FFFFFF"/>
                </a:solidFill>
              </a:rPr>
              <a:t>*</a:t>
            </a:r>
            <a:r>
              <a:rPr lang="en-US" altLang="en-US" sz="2800" baseline="30000" dirty="0">
                <a:solidFill>
                  <a:schemeClr val="bg1"/>
                </a:solidFill>
              </a:rPr>
              <a:t>t</a:t>
            </a:r>
            <a:endParaRPr lang="en-US" altLang="en-US" sz="2800" dirty="0">
              <a:solidFill>
                <a:schemeClr val="bg1"/>
              </a:solidFill>
            </a:endParaRPr>
          </a:p>
          <a:p>
            <a:pPr eaLnBrk="1" hangingPunct="1">
              <a:buSzPct val="165000"/>
            </a:pPr>
            <a:r>
              <a:rPr lang="en-US" altLang="en-US" sz="2800" dirty="0">
                <a:solidFill>
                  <a:srgbClr val="FFFFFF"/>
                </a:solidFill>
              </a:rPr>
              <a:t>Nitrogen oxide (NOx)*</a:t>
            </a:r>
          </a:p>
          <a:p>
            <a:pPr eaLnBrk="1" hangingPunct="1">
              <a:buSzPct val="165000"/>
            </a:pPr>
            <a:r>
              <a:rPr lang="en-US" altLang="en-US" sz="2800" dirty="0">
                <a:solidFill>
                  <a:srgbClr val="FFFFFF"/>
                </a:solidFill>
              </a:rPr>
              <a:t>Secondary emissions (Ozone)*</a:t>
            </a:r>
          </a:p>
        </p:txBody>
      </p:sp>
      <p:sp>
        <p:nvSpPr>
          <p:cNvPr id="17413" name="Line 5"/>
          <p:cNvSpPr>
            <a:spLocks noChangeShapeType="1"/>
          </p:cNvSpPr>
          <p:nvPr/>
        </p:nvSpPr>
        <p:spPr bwMode="auto">
          <a:xfrm>
            <a:off x="5105400" y="2514600"/>
            <a:ext cx="1371600" cy="609600"/>
          </a:xfrm>
          <a:prstGeom prst="line">
            <a:avLst/>
          </a:prstGeom>
          <a:noFill/>
          <a:ln w="381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Line 6"/>
          <p:cNvSpPr>
            <a:spLocks noChangeShapeType="1"/>
          </p:cNvSpPr>
          <p:nvPr/>
        </p:nvSpPr>
        <p:spPr bwMode="auto">
          <a:xfrm flipV="1">
            <a:off x="5486400" y="3124200"/>
            <a:ext cx="990600" cy="457200"/>
          </a:xfrm>
          <a:prstGeom prst="line">
            <a:avLst/>
          </a:prstGeom>
          <a:noFill/>
          <a:ln w="381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7"/>
          <p:cNvSpPr>
            <a:spLocks noChangeShapeType="1"/>
          </p:cNvSpPr>
          <p:nvPr/>
        </p:nvSpPr>
        <p:spPr bwMode="auto">
          <a:xfrm>
            <a:off x="5486400" y="3048000"/>
            <a:ext cx="990600" cy="76200"/>
          </a:xfrm>
          <a:prstGeom prst="line">
            <a:avLst/>
          </a:prstGeom>
          <a:noFill/>
          <a:ln w="381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Text Box 8"/>
          <p:cNvSpPr txBox="1">
            <a:spLocks noChangeArrowheads="1"/>
          </p:cNvSpPr>
          <p:nvPr/>
        </p:nvSpPr>
        <p:spPr bwMode="auto">
          <a:xfrm>
            <a:off x="6629400" y="2514600"/>
            <a:ext cx="2514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50000"/>
              </a:spcBef>
              <a:buFontTx/>
              <a:buNone/>
            </a:pPr>
            <a:r>
              <a:rPr lang="en-US" altLang="en-US" sz="2400">
                <a:solidFill>
                  <a:srgbClr val="FFFF66"/>
                </a:solidFill>
              </a:rPr>
              <a:t>Primary emissions found in </a:t>
            </a:r>
            <a:br>
              <a:rPr lang="en-US" altLang="en-US" sz="2400">
                <a:solidFill>
                  <a:srgbClr val="FFFF66"/>
                </a:solidFill>
              </a:rPr>
            </a:br>
            <a:r>
              <a:rPr lang="en-US" altLang="en-US" sz="2400">
                <a:solidFill>
                  <a:srgbClr val="FFFF66"/>
                </a:solidFill>
              </a:rPr>
              <a:t>smoke by mass</a:t>
            </a:r>
          </a:p>
        </p:txBody>
      </p:sp>
      <p:sp>
        <p:nvSpPr>
          <p:cNvPr id="17417" name="Rectangle 9"/>
          <p:cNvSpPr>
            <a:spLocks noChangeArrowheads="1"/>
          </p:cNvSpPr>
          <p:nvPr/>
        </p:nvSpPr>
        <p:spPr bwMode="auto">
          <a:xfrm>
            <a:off x="70866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r" eaLnBrk="1" hangingPunct="1">
              <a:spcBef>
                <a:spcPct val="0"/>
              </a:spcBef>
              <a:buFontTx/>
              <a:buNone/>
            </a:pPr>
            <a:endParaRPr lang="en-US" altLang="en-US" sz="1400" b="0">
              <a:solidFill>
                <a:srgbClr val="CCECFF"/>
              </a:solidFill>
            </a:endParaRPr>
          </a:p>
        </p:txBody>
      </p:sp>
      <p:sp>
        <p:nvSpPr>
          <p:cNvPr id="17418" name="AutoShape 11"/>
          <p:cNvSpPr>
            <a:spLocks/>
          </p:cNvSpPr>
          <p:nvPr/>
        </p:nvSpPr>
        <p:spPr bwMode="auto">
          <a:xfrm>
            <a:off x="5638800" y="1752600"/>
            <a:ext cx="228600" cy="762000"/>
          </a:xfrm>
          <a:prstGeom prst="rightBrace">
            <a:avLst>
              <a:gd name="adj1" fmla="val 27778"/>
              <a:gd name="adj2" fmla="val 50000"/>
            </a:avLst>
          </a:prstGeom>
          <a:noFill/>
          <a:ln w="38100">
            <a:solidFill>
              <a:srgbClr val="98BFF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endParaRPr lang="en-US" altLang="en-US" sz="2400" b="0"/>
          </a:p>
        </p:txBody>
      </p:sp>
      <p:sp>
        <p:nvSpPr>
          <p:cNvPr id="17419" name="Text Box 12"/>
          <p:cNvSpPr txBox="1">
            <a:spLocks noChangeArrowheads="1"/>
          </p:cNvSpPr>
          <p:nvPr/>
        </p:nvSpPr>
        <p:spPr bwMode="auto">
          <a:xfrm>
            <a:off x="6096000" y="1524000"/>
            <a:ext cx="3048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Perfect Combustion</a:t>
            </a:r>
          </a:p>
        </p:txBody>
      </p:sp>
      <p:sp>
        <p:nvSpPr>
          <p:cNvPr id="17420" name="Rectangle 13"/>
          <p:cNvSpPr>
            <a:spLocks noChangeArrowheads="1"/>
          </p:cNvSpPr>
          <p:nvPr/>
        </p:nvSpPr>
        <p:spPr bwMode="auto">
          <a:xfrm>
            <a:off x="5410200" y="5410200"/>
            <a:ext cx="3316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FFFFFF"/>
                </a:solidFill>
              </a:rPr>
              <a:t>* </a:t>
            </a:r>
            <a:r>
              <a:rPr lang="en-US" altLang="en-US" sz="2400">
                <a:solidFill>
                  <a:schemeClr val="bg1"/>
                </a:solidFill>
              </a:rPr>
              <a:t>= Criteria Pollutants</a:t>
            </a:r>
          </a:p>
          <a:p>
            <a:pPr eaLnBrk="1" hangingPunct="1">
              <a:spcBef>
                <a:spcPct val="0"/>
              </a:spcBef>
              <a:buFontTx/>
              <a:buNone/>
            </a:pPr>
            <a:r>
              <a:rPr lang="en-US" altLang="en-US" sz="2400" b="0" baseline="30000">
                <a:solidFill>
                  <a:schemeClr val="bg1"/>
                </a:solidFill>
              </a:rPr>
              <a:t>t  </a:t>
            </a:r>
            <a:r>
              <a:rPr lang="en-US" altLang="en-US" sz="2400">
                <a:solidFill>
                  <a:srgbClr val="FFFFFF"/>
                </a:solidFill>
              </a:rPr>
              <a:t>= Air Toxics</a:t>
            </a:r>
          </a:p>
          <a:p>
            <a:pPr eaLnBrk="1" hangingPunct="1">
              <a:spcBef>
                <a:spcPct val="0"/>
              </a:spcBef>
            </a:pPr>
            <a:endParaRPr lang="en-US" altLang="en-US" sz="2400">
              <a:solidFill>
                <a:schemeClr val="bg1"/>
              </a:solidFill>
            </a:endParaRPr>
          </a:p>
        </p:txBody>
      </p:sp>
      <p:sp>
        <p:nvSpPr>
          <p:cNvPr id="17421" name="Line 14"/>
          <p:cNvSpPr>
            <a:spLocks noChangeShapeType="1"/>
          </p:cNvSpPr>
          <p:nvPr/>
        </p:nvSpPr>
        <p:spPr bwMode="auto">
          <a:xfrm flipH="1" flipV="1">
            <a:off x="4343400" y="1905000"/>
            <a:ext cx="2133600" cy="1219200"/>
          </a:xfrm>
          <a:prstGeom prst="line">
            <a:avLst/>
          </a:prstGeom>
          <a:noFill/>
          <a:ln w="38100">
            <a:solidFill>
              <a:srgbClr val="FFFF66"/>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6767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tu_camp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800600"/>
            <a:ext cx="30480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descr="bos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19600"/>
            <a:ext cx="2795588"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3889145" y="15346"/>
            <a:ext cx="4724400" cy="1143000"/>
          </a:xfrm>
        </p:spPr>
        <p:txBody>
          <a:bodyPr/>
          <a:lstStyle/>
          <a:p>
            <a:r>
              <a:rPr lang="en-US" altLang="en-US" dirty="0"/>
              <a:t>Who am I?</a:t>
            </a:r>
          </a:p>
        </p:txBody>
      </p:sp>
      <p:sp>
        <p:nvSpPr>
          <p:cNvPr id="4099" name="Rectangle 3"/>
          <p:cNvSpPr>
            <a:spLocks noGrp="1" noChangeArrowheads="1"/>
          </p:cNvSpPr>
          <p:nvPr>
            <p:ph type="body" idx="1"/>
          </p:nvPr>
        </p:nvSpPr>
        <p:spPr>
          <a:xfrm>
            <a:off x="4422545" y="1158346"/>
            <a:ext cx="4191000" cy="2743200"/>
          </a:xfrm>
        </p:spPr>
        <p:txBody>
          <a:bodyPr>
            <a:normAutofit fontScale="92500"/>
          </a:bodyPr>
          <a:lstStyle/>
          <a:p>
            <a:r>
              <a:rPr lang="en-US" altLang="en-US" sz="2000" dirty="0"/>
              <a:t>Native of NE MN and UP of MI</a:t>
            </a:r>
          </a:p>
          <a:p>
            <a:r>
              <a:rPr lang="en-US" altLang="en-US" sz="2000" dirty="0"/>
              <a:t>Attended Michigan Tech U</a:t>
            </a:r>
          </a:p>
          <a:p>
            <a:r>
              <a:rPr lang="en-US" altLang="en-US" sz="2000" dirty="0"/>
              <a:t>Worked for the State of MN for 5 years as an air permit engineer</a:t>
            </a:r>
          </a:p>
          <a:p>
            <a:r>
              <a:rPr lang="en-US" altLang="en-US" sz="2000" dirty="0"/>
              <a:t>Been with Forest Service since 2001</a:t>
            </a:r>
          </a:p>
          <a:p>
            <a:r>
              <a:rPr lang="en-US" altLang="en-US" sz="2000" dirty="0"/>
              <a:t>2009 – duties expanded to all the  Lake States Forests</a:t>
            </a:r>
          </a:p>
          <a:p>
            <a:r>
              <a:rPr lang="en-US" altLang="en-US" sz="2000" dirty="0"/>
              <a:t>2014 – Began doing ARA details</a:t>
            </a:r>
          </a:p>
        </p:txBody>
      </p:sp>
      <p:pic>
        <p:nvPicPr>
          <p:cNvPr id="4102" name="Picture 3" descr="me and esam at kaw office.JPG"/>
          <p:cNvPicPr>
            <a:picLocks noChangeAspect="1"/>
          </p:cNvPicPr>
          <p:nvPr/>
        </p:nvPicPr>
        <p:blipFill>
          <a:blip r:embed="rId4">
            <a:extLst>
              <a:ext uri="{28A0092B-C50C-407E-A947-70E740481C1C}">
                <a14:useLocalDpi xmlns:a14="http://schemas.microsoft.com/office/drawing/2010/main" val="0"/>
              </a:ext>
            </a:extLst>
          </a:blip>
          <a:srcRect l="19148" t="12724" r="12766" b="17998"/>
          <a:stretch>
            <a:fillRect/>
          </a:stretch>
        </p:blipFill>
        <p:spPr bwMode="auto">
          <a:xfrm>
            <a:off x="5562600" y="4038600"/>
            <a:ext cx="33528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7500" t="28985" r="25000" b="20724"/>
          <a:stretch/>
        </p:blipFill>
        <p:spPr>
          <a:xfrm>
            <a:off x="381000" y="457200"/>
            <a:ext cx="3429000" cy="3448878"/>
          </a:xfrm>
          <a:prstGeom prst="rect">
            <a:avLst/>
          </a:prstGeom>
        </p:spPr>
      </p:pic>
    </p:spTree>
    <p:extLst>
      <p:ext uri="{BB962C8B-B14F-4D97-AF65-F5344CB8AC3E}">
        <p14:creationId xmlns:p14="http://schemas.microsoft.com/office/powerpoint/2010/main" val="2765658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782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3990205"/>
            <a:ext cx="7889082" cy="1200329"/>
          </a:xfrm>
        </p:spPr>
        <p:txBody>
          <a:bodyPr vert="horz" wrap="square" lIns="91440" tIns="45720" rIns="91440" bIns="45720" rtlCol="0" anchor="b">
            <a:normAutofit/>
          </a:bodyPr>
          <a:lstStyle/>
          <a:p>
            <a:pPr algn="l">
              <a:lnSpc>
                <a:spcPct val="90000"/>
              </a:lnSpc>
            </a:pPr>
            <a:r>
              <a:rPr lang="en-US" sz="6300">
                <a:solidFill>
                  <a:schemeClr val="bg1"/>
                </a:solidFill>
              </a:rPr>
              <a:t>Air Quality Regulations</a:t>
            </a:r>
          </a:p>
        </p:txBody>
      </p:sp>
      <p:pic>
        <p:nvPicPr>
          <p:cNvPr id="3074" name="Picture 2" descr="http://www.pdgm.com/getmedia/49986e29-2fba-4629-8a09-591205b91ed4/Library_1400_800.jpg.aspx"/>
          <p:cNvPicPr>
            <a:picLocks noChangeAspect="1" noChangeArrowheads="1"/>
          </p:cNvPicPr>
          <p:nvPr/>
        </p:nvPicPr>
        <p:blipFill rotWithShape="1">
          <a:blip r:embed="rId2">
            <a:extLst>
              <a:ext uri="{28A0092B-C50C-407E-A947-70E740481C1C}">
                <a14:useLocalDpi xmlns:a14="http://schemas.microsoft.com/office/drawing/2010/main" val="0"/>
              </a:ext>
            </a:extLst>
          </a:blip>
          <a:srcRect t="13203" b="16928"/>
          <a:stretch/>
        </p:blipFill>
        <p:spPr bwMode="auto">
          <a:xfrm>
            <a:off x="20" y="10"/>
            <a:ext cx="9143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noFill/>
          <a:effectLst>
            <a:outerShdw blurRad="381000" dist="1524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857610"/>
            <a:ext cx="9143592" cy="2849976"/>
            <a:chOff x="476" y="-3923157"/>
            <a:chExt cx="10667524" cy="2493729"/>
          </a:xfrm>
        </p:grpSpPr>
        <p:sp>
          <p:nvSpPr>
            <p:cNvPr id="74" name="Freeform: Shape 7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26785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685799" y="1524000"/>
            <a:ext cx="7772400" cy="4495800"/>
          </a:xfrm>
        </p:spPr>
        <p:txBody>
          <a:bodyPr/>
          <a:lstStyle/>
          <a:p>
            <a:pPr eaLnBrk="1" hangingPunct="1">
              <a:lnSpc>
                <a:spcPct val="90000"/>
              </a:lnSpc>
              <a:buFontTx/>
              <a:buNone/>
            </a:pPr>
            <a:r>
              <a:rPr lang="en-US" sz="3600" dirty="0"/>
              <a:t>Cleaner air equals 21 more weeks of life</a:t>
            </a:r>
          </a:p>
          <a:p>
            <a:pPr eaLnBrk="1" hangingPunct="1">
              <a:lnSpc>
                <a:spcPct val="90000"/>
              </a:lnSpc>
              <a:buFontTx/>
              <a:buNone/>
            </a:pPr>
            <a:endParaRPr lang="en-US" sz="3600" dirty="0"/>
          </a:p>
          <a:p>
            <a:pPr eaLnBrk="1" hangingPunct="1">
              <a:lnSpc>
                <a:spcPct val="90000"/>
              </a:lnSpc>
              <a:buFontTx/>
              <a:buNone/>
            </a:pPr>
            <a:r>
              <a:rPr lang="en-US" sz="2800" dirty="0"/>
              <a:t>Thu Jan 22, 2009 </a:t>
            </a:r>
          </a:p>
          <a:p>
            <a:pPr eaLnBrk="1" hangingPunct="1">
              <a:lnSpc>
                <a:spcPct val="90000"/>
              </a:lnSpc>
              <a:buFontTx/>
              <a:buNone/>
            </a:pPr>
            <a:r>
              <a:rPr lang="en-US" sz="2800" dirty="0"/>
              <a:t>By Gene Emery</a:t>
            </a:r>
          </a:p>
          <a:p>
            <a:pPr eaLnBrk="1" hangingPunct="1">
              <a:lnSpc>
                <a:spcPct val="90000"/>
              </a:lnSpc>
              <a:buFontTx/>
              <a:buNone/>
            </a:pPr>
            <a:endParaRPr lang="en-US" sz="2800" dirty="0"/>
          </a:p>
          <a:p>
            <a:pPr eaLnBrk="1" hangingPunct="1">
              <a:lnSpc>
                <a:spcPct val="90000"/>
              </a:lnSpc>
              <a:buFontTx/>
              <a:buNone/>
            </a:pPr>
            <a:r>
              <a:rPr lang="en-US" sz="2800" dirty="0"/>
              <a:t>BOSTON (Reuters) - Dramatic improvements in U.S. air quality over the last two decades have added 21 weeks to the life of the average American, researchers reported on Wednesday.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3471985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5DD7F7-8D6F-4698-8682-713BDC205D44}"/>
              </a:ext>
            </a:extLst>
          </p:cNvPr>
          <p:cNvPicPr>
            <a:picLocks noChangeAspect="1"/>
          </p:cNvPicPr>
          <p:nvPr/>
        </p:nvPicPr>
        <p:blipFill>
          <a:blip r:embed="rId2"/>
          <a:stretch>
            <a:fillRect/>
          </a:stretch>
        </p:blipFill>
        <p:spPr>
          <a:xfrm>
            <a:off x="239526" y="990600"/>
            <a:ext cx="4755995" cy="4110037"/>
          </a:xfrm>
          <a:prstGeom prst="rect">
            <a:avLst/>
          </a:prstGeom>
          <a:ln w="12700">
            <a:solidFill>
              <a:schemeClr val="accent1"/>
            </a:solidFill>
          </a:ln>
        </p:spPr>
      </p:pic>
      <p:pic>
        <p:nvPicPr>
          <p:cNvPr id="3" name="Picture 2">
            <a:extLst>
              <a:ext uri="{FF2B5EF4-FFF2-40B4-BE49-F238E27FC236}">
                <a16:creationId xmlns:a16="http://schemas.microsoft.com/office/drawing/2014/main" id="{EFC50C13-93E3-49B0-9550-B3FC9B9289C9}"/>
              </a:ext>
            </a:extLst>
          </p:cNvPr>
          <p:cNvPicPr>
            <a:picLocks noChangeAspect="1"/>
          </p:cNvPicPr>
          <p:nvPr/>
        </p:nvPicPr>
        <p:blipFill>
          <a:blip r:embed="rId3"/>
          <a:stretch>
            <a:fillRect/>
          </a:stretch>
        </p:blipFill>
        <p:spPr>
          <a:xfrm>
            <a:off x="5349797" y="2355842"/>
            <a:ext cx="3468840" cy="3101983"/>
          </a:xfrm>
          <a:prstGeom prst="rect">
            <a:avLst/>
          </a:prstGeom>
          <a:ln w="12700">
            <a:solidFill>
              <a:schemeClr val="accent1"/>
            </a:solidFill>
          </a:ln>
        </p:spPr>
      </p:pic>
      <p:pic>
        <p:nvPicPr>
          <p:cNvPr id="4" name="Picture 3">
            <a:extLst>
              <a:ext uri="{FF2B5EF4-FFF2-40B4-BE49-F238E27FC236}">
                <a16:creationId xmlns:a16="http://schemas.microsoft.com/office/drawing/2014/main" id="{2863002F-BBB2-4E60-9AD5-BE9021FEB287}"/>
              </a:ext>
            </a:extLst>
          </p:cNvPr>
          <p:cNvPicPr>
            <a:picLocks noChangeAspect="1"/>
          </p:cNvPicPr>
          <p:nvPr/>
        </p:nvPicPr>
        <p:blipFill>
          <a:blip r:embed="rId4"/>
          <a:stretch>
            <a:fillRect/>
          </a:stretch>
        </p:blipFill>
        <p:spPr>
          <a:xfrm>
            <a:off x="6199566" y="1168026"/>
            <a:ext cx="1769302" cy="987517"/>
          </a:xfrm>
          <a:prstGeom prst="rect">
            <a:avLst/>
          </a:prstGeom>
        </p:spPr>
      </p:pic>
    </p:spTree>
    <p:extLst>
      <p:ext uri="{BB962C8B-B14F-4D97-AF65-F5344CB8AC3E}">
        <p14:creationId xmlns:p14="http://schemas.microsoft.com/office/powerpoint/2010/main" val="451957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1143000"/>
            <a:ext cx="8229600" cy="1143000"/>
          </a:xfrm>
        </p:spPr>
        <p:txBody>
          <a:bodyPr/>
          <a:lstStyle/>
          <a:p>
            <a:pPr eaLnBrk="1" hangingPunct="1"/>
            <a:r>
              <a:rPr lang="en-US" dirty="0"/>
              <a:t>EPA Health Standards</a:t>
            </a:r>
          </a:p>
        </p:txBody>
      </p:sp>
      <p:sp>
        <p:nvSpPr>
          <p:cNvPr id="22531" name="Rectangle 3"/>
          <p:cNvSpPr>
            <a:spLocks noGrp="1" noChangeArrowheads="1"/>
          </p:cNvSpPr>
          <p:nvPr>
            <p:ph idx="1"/>
          </p:nvPr>
        </p:nvSpPr>
        <p:spPr>
          <a:xfrm>
            <a:off x="457200" y="2362200"/>
            <a:ext cx="8229600" cy="3733800"/>
          </a:xfrm>
        </p:spPr>
        <p:txBody>
          <a:bodyPr>
            <a:noAutofit/>
          </a:bodyPr>
          <a:lstStyle/>
          <a:p>
            <a:pPr eaLnBrk="1" hangingPunct="1">
              <a:lnSpc>
                <a:spcPct val="90000"/>
              </a:lnSpc>
              <a:buFontTx/>
              <a:buNone/>
            </a:pPr>
            <a:r>
              <a:rPr lang="en-US" sz="2800" dirty="0"/>
              <a:t>NAAQS - National Ambient Air Quality Standards</a:t>
            </a:r>
          </a:p>
          <a:p>
            <a:pPr eaLnBrk="1" hangingPunct="1">
              <a:lnSpc>
                <a:spcPct val="90000"/>
              </a:lnSpc>
            </a:pPr>
            <a:r>
              <a:rPr lang="en-US" sz="2800" dirty="0"/>
              <a:t>Set for the 6 “criteria” or common pollutants:</a:t>
            </a:r>
          </a:p>
          <a:p>
            <a:pPr lvl="1" eaLnBrk="1" hangingPunct="1">
              <a:lnSpc>
                <a:spcPct val="90000"/>
              </a:lnSpc>
            </a:pPr>
            <a:r>
              <a:rPr lang="en-US" dirty="0">
                <a:solidFill>
                  <a:srgbClr val="FF0000"/>
                </a:solidFill>
              </a:rPr>
              <a:t>Particulate matter (PM</a:t>
            </a:r>
            <a:r>
              <a:rPr lang="en-US" baseline="-25000" dirty="0">
                <a:solidFill>
                  <a:srgbClr val="FF0000"/>
                </a:solidFill>
              </a:rPr>
              <a:t>2.5</a:t>
            </a:r>
            <a:r>
              <a:rPr lang="en-US" dirty="0">
                <a:solidFill>
                  <a:srgbClr val="FF0000"/>
                </a:solidFill>
              </a:rPr>
              <a:t>)</a:t>
            </a:r>
          </a:p>
          <a:p>
            <a:pPr lvl="1" eaLnBrk="1" hangingPunct="1">
              <a:lnSpc>
                <a:spcPct val="90000"/>
              </a:lnSpc>
            </a:pPr>
            <a:r>
              <a:rPr lang="en-US" dirty="0">
                <a:solidFill>
                  <a:srgbClr val="FF0000"/>
                </a:solidFill>
              </a:rPr>
              <a:t>Ozone (O</a:t>
            </a:r>
            <a:r>
              <a:rPr lang="en-US" baseline="-25000" dirty="0">
                <a:solidFill>
                  <a:srgbClr val="FF0000"/>
                </a:solidFill>
              </a:rPr>
              <a:t>3</a:t>
            </a:r>
            <a:r>
              <a:rPr lang="en-US" dirty="0">
                <a:solidFill>
                  <a:srgbClr val="FF0000"/>
                </a:solidFill>
              </a:rPr>
              <a:t>), a secondary pollutant</a:t>
            </a:r>
          </a:p>
          <a:p>
            <a:pPr lvl="1" eaLnBrk="1" hangingPunct="1">
              <a:lnSpc>
                <a:spcPct val="90000"/>
              </a:lnSpc>
            </a:pPr>
            <a:r>
              <a:rPr lang="en-US" dirty="0"/>
              <a:t>Carbon Monoxide (CO), Nitrogen Oxides (</a:t>
            </a:r>
            <a:r>
              <a:rPr lang="en-US" dirty="0" err="1"/>
              <a:t>NO</a:t>
            </a:r>
            <a:r>
              <a:rPr lang="en-US" baseline="-25000" dirty="0" err="1"/>
              <a:t>x</a:t>
            </a:r>
            <a:r>
              <a:rPr lang="en-US" dirty="0"/>
              <a:t>), Sulfur Dioxide (SO</a:t>
            </a:r>
            <a:r>
              <a:rPr lang="en-US" baseline="-25000" dirty="0"/>
              <a:t>2</a:t>
            </a:r>
            <a:r>
              <a:rPr lang="en-US" dirty="0"/>
              <a:t>), Lead (</a:t>
            </a:r>
            <a:r>
              <a:rPr lang="en-US" dirty="0" err="1"/>
              <a:t>Pb</a:t>
            </a:r>
            <a:r>
              <a:rPr lang="en-US" dirty="0"/>
              <a:t>)</a:t>
            </a:r>
          </a:p>
          <a:p>
            <a:pPr>
              <a:lnSpc>
                <a:spcPct val="90000"/>
              </a:lnSpc>
            </a:pPr>
            <a:r>
              <a:rPr lang="en-US" sz="2800" dirty="0"/>
              <a:t>Reviewed every 5 years</a:t>
            </a:r>
          </a:p>
          <a:p>
            <a:pPr eaLnBrk="1" hangingPunct="1">
              <a:lnSpc>
                <a:spcPct val="90000"/>
              </a:lnSpc>
            </a:pPr>
            <a:r>
              <a:rPr lang="en-US" sz="2800" dirty="0"/>
              <a:t>Enforceable </a:t>
            </a:r>
          </a:p>
          <a:p>
            <a:pPr eaLnBrk="1" hangingPunct="1">
              <a:lnSpc>
                <a:spcPct val="90000"/>
              </a:lnSpc>
            </a:pPr>
            <a:r>
              <a:rPr lang="en-US" sz="2800" dirty="0" err="1"/>
              <a:t>Exceedances</a:t>
            </a:r>
            <a:r>
              <a:rPr lang="en-US" sz="2800" dirty="0"/>
              <a:t> can cause a nonattainment designation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8"/>
          <p:cNvSpPr>
            <a:spLocks noChangeArrowheads="1"/>
          </p:cNvSpPr>
          <p:nvPr/>
        </p:nvSpPr>
        <p:spPr bwMode="auto">
          <a:xfrm>
            <a:off x="0" y="0"/>
            <a:ext cx="9144000" cy="6858000"/>
          </a:xfrm>
          <a:prstGeom prst="rect">
            <a:avLst/>
          </a:prstGeom>
          <a:gradFill rotWithShape="0">
            <a:gsLst>
              <a:gs pos="0">
                <a:srgbClr val="99D8FF"/>
              </a:gs>
              <a:gs pos="100000">
                <a:srgbClr val="E5F6FF"/>
              </a:gs>
            </a:gsLst>
            <a:lin ang="5400000" scaled="1"/>
          </a:gradFill>
          <a:ln w="9525">
            <a:solidFill>
              <a:schemeClr val="tx1"/>
            </a:solidFill>
            <a:miter lim="800000"/>
            <a:headEnd/>
            <a:tailEnd/>
          </a:ln>
        </p:spPr>
        <p:txBody>
          <a:bodyPr wrap="none" anchor="ct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endParaRPr lang="en-US" altLang="en-US" sz="2400" b="0"/>
          </a:p>
        </p:txBody>
      </p:sp>
      <p:sp>
        <p:nvSpPr>
          <p:cNvPr id="25603" name="Rectangle 6"/>
          <p:cNvSpPr>
            <a:spLocks noChangeArrowheads="1"/>
          </p:cNvSpPr>
          <p:nvPr/>
        </p:nvSpPr>
        <p:spPr bwMode="auto">
          <a:xfrm>
            <a:off x="527050" y="1143000"/>
            <a:ext cx="7931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3366"/>
                </a:solidFill>
              </a:rPr>
              <a:t>Smoke particles from wood are relatively small</a:t>
            </a:r>
          </a:p>
        </p:txBody>
      </p:sp>
      <p:sp>
        <p:nvSpPr>
          <p:cNvPr id="25604" name="Rectangle 7"/>
          <p:cNvSpPr>
            <a:spLocks noChangeArrowheads="1"/>
          </p:cNvSpPr>
          <p:nvPr/>
        </p:nvSpPr>
        <p:spPr bwMode="auto">
          <a:xfrm>
            <a:off x="4300538" y="3873500"/>
            <a:ext cx="1679575" cy="280988"/>
          </a:xfrm>
          <a:prstGeom prst="rect">
            <a:avLst/>
          </a:prstGeom>
          <a:solidFill>
            <a:srgbClr val="001F5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endParaRPr lang="en-US" altLang="en-US" sz="2400" b="0"/>
          </a:p>
        </p:txBody>
      </p:sp>
      <p:sp>
        <p:nvSpPr>
          <p:cNvPr id="25605" name="Rectangle 8"/>
          <p:cNvSpPr>
            <a:spLocks noChangeArrowheads="1"/>
          </p:cNvSpPr>
          <p:nvPr/>
        </p:nvSpPr>
        <p:spPr bwMode="auto">
          <a:xfrm>
            <a:off x="4306888" y="3879850"/>
            <a:ext cx="1666875" cy="2682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endParaRPr lang="en-US" altLang="en-US" sz="2400" b="0"/>
          </a:p>
        </p:txBody>
      </p:sp>
      <p:sp>
        <p:nvSpPr>
          <p:cNvPr id="25606" name="Freeform 9"/>
          <p:cNvSpPr>
            <a:spLocks/>
          </p:cNvSpPr>
          <p:nvPr/>
        </p:nvSpPr>
        <p:spPr bwMode="auto">
          <a:xfrm>
            <a:off x="3783013" y="3873500"/>
            <a:ext cx="517525" cy="1627188"/>
          </a:xfrm>
          <a:custGeom>
            <a:avLst/>
            <a:gdLst>
              <a:gd name="T0" fmla="*/ 0 w 979"/>
              <a:gd name="T1" fmla="*/ 2147483647 h 3075"/>
              <a:gd name="T2" fmla="*/ 0 w 979"/>
              <a:gd name="T3" fmla="*/ 2147483647 h 3075"/>
              <a:gd name="T4" fmla="*/ 2147483647 w 979"/>
              <a:gd name="T5" fmla="*/ 2147483647 h 3075"/>
              <a:gd name="T6" fmla="*/ 2147483647 w 979"/>
              <a:gd name="T7" fmla="*/ 0 h 3075"/>
              <a:gd name="T8" fmla="*/ 0 w 979"/>
              <a:gd name="T9" fmla="*/ 2147483647 h 3075"/>
              <a:gd name="T10" fmla="*/ 0 60000 65536"/>
              <a:gd name="T11" fmla="*/ 0 60000 65536"/>
              <a:gd name="T12" fmla="*/ 0 60000 65536"/>
              <a:gd name="T13" fmla="*/ 0 60000 65536"/>
              <a:gd name="T14" fmla="*/ 0 60000 65536"/>
              <a:gd name="T15" fmla="*/ 0 w 979"/>
              <a:gd name="T16" fmla="*/ 0 h 3075"/>
              <a:gd name="T17" fmla="*/ 979 w 979"/>
              <a:gd name="T18" fmla="*/ 3075 h 3075"/>
            </a:gdLst>
            <a:ahLst/>
            <a:cxnLst>
              <a:cxn ang="T10">
                <a:pos x="T0" y="T1"/>
              </a:cxn>
              <a:cxn ang="T11">
                <a:pos x="T2" y="T3"/>
              </a:cxn>
              <a:cxn ang="T12">
                <a:pos x="T4" y="T5"/>
              </a:cxn>
              <a:cxn ang="T13">
                <a:pos x="T6" y="T7"/>
              </a:cxn>
              <a:cxn ang="T14">
                <a:pos x="T8" y="T9"/>
              </a:cxn>
            </a:cxnLst>
            <a:rect l="T15" t="T16" r="T17" b="T18"/>
            <a:pathLst>
              <a:path w="979" h="3075">
                <a:moveTo>
                  <a:pt x="0" y="2542"/>
                </a:moveTo>
                <a:lnTo>
                  <a:pt x="0" y="3075"/>
                </a:lnTo>
                <a:lnTo>
                  <a:pt x="979" y="533"/>
                </a:lnTo>
                <a:lnTo>
                  <a:pt x="979" y="0"/>
                </a:lnTo>
                <a:lnTo>
                  <a:pt x="0" y="2542"/>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7" name="Freeform 10"/>
          <p:cNvSpPr>
            <a:spLocks/>
          </p:cNvSpPr>
          <p:nvPr/>
        </p:nvSpPr>
        <p:spPr bwMode="auto">
          <a:xfrm>
            <a:off x="3783013" y="3873500"/>
            <a:ext cx="517525" cy="1627188"/>
          </a:xfrm>
          <a:custGeom>
            <a:avLst/>
            <a:gdLst>
              <a:gd name="T0" fmla="*/ 0 w 979"/>
              <a:gd name="T1" fmla="*/ 2147483647 h 3075"/>
              <a:gd name="T2" fmla="*/ 0 w 979"/>
              <a:gd name="T3" fmla="*/ 2147483647 h 3075"/>
              <a:gd name="T4" fmla="*/ 2147483647 w 979"/>
              <a:gd name="T5" fmla="*/ 2147483647 h 3075"/>
              <a:gd name="T6" fmla="*/ 2147483647 w 979"/>
              <a:gd name="T7" fmla="*/ 0 h 3075"/>
              <a:gd name="T8" fmla="*/ 0 w 979"/>
              <a:gd name="T9" fmla="*/ 2147483647 h 3075"/>
              <a:gd name="T10" fmla="*/ 0 60000 65536"/>
              <a:gd name="T11" fmla="*/ 0 60000 65536"/>
              <a:gd name="T12" fmla="*/ 0 60000 65536"/>
              <a:gd name="T13" fmla="*/ 0 60000 65536"/>
              <a:gd name="T14" fmla="*/ 0 60000 65536"/>
              <a:gd name="T15" fmla="*/ 0 w 979"/>
              <a:gd name="T16" fmla="*/ 0 h 3075"/>
              <a:gd name="T17" fmla="*/ 979 w 979"/>
              <a:gd name="T18" fmla="*/ 3075 h 3075"/>
            </a:gdLst>
            <a:ahLst/>
            <a:cxnLst>
              <a:cxn ang="T10">
                <a:pos x="T0" y="T1"/>
              </a:cxn>
              <a:cxn ang="T11">
                <a:pos x="T2" y="T3"/>
              </a:cxn>
              <a:cxn ang="T12">
                <a:pos x="T4" y="T5"/>
              </a:cxn>
              <a:cxn ang="T13">
                <a:pos x="T6" y="T7"/>
              </a:cxn>
              <a:cxn ang="T14">
                <a:pos x="T8" y="T9"/>
              </a:cxn>
            </a:cxnLst>
            <a:rect l="T15" t="T16" r="T17" b="T18"/>
            <a:pathLst>
              <a:path w="979" h="3075">
                <a:moveTo>
                  <a:pt x="0" y="2542"/>
                </a:moveTo>
                <a:lnTo>
                  <a:pt x="0" y="3075"/>
                </a:lnTo>
                <a:lnTo>
                  <a:pt x="979" y="533"/>
                </a:lnTo>
                <a:lnTo>
                  <a:pt x="979" y="0"/>
                </a:lnTo>
                <a:lnTo>
                  <a:pt x="0" y="25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08" name="Freeform 11"/>
          <p:cNvSpPr>
            <a:spLocks/>
          </p:cNvSpPr>
          <p:nvPr/>
        </p:nvSpPr>
        <p:spPr bwMode="auto">
          <a:xfrm>
            <a:off x="2622550" y="3873500"/>
            <a:ext cx="1147763" cy="1624013"/>
          </a:xfrm>
          <a:custGeom>
            <a:avLst/>
            <a:gdLst>
              <a:gd name="T0" fmla="*/ 2147483647 w 2169"/>
              <a:gd name="T1" fmla="*/ 2147483647 h 3069"/>
              <a:gd name="T2" fmla="*/ 2147483647 w 2169"/>
              <a:gd name="T3" fmla="*/ 2147483647 h 3069"/>
              <a:gd name="T4" fmla="*/ 2147483647 w 2169"/>
              <a:gd name="T5" fmla="*/ 2147483647 h 3069"/>
              <a:gd name="T6" fmla="*/ 2147483647 w 2169"/>
              <a:gd name="T7" fmla="*/ 2147483647 h 3069"/>
              <a:gd name="T8" fmla="*/ 2147483647 w 2169"/>
              <a:gd name="T9" fmla="*/ 2147483647 h 3069"/>
              <a:gd name="T10" fmla="*/ 2147483647 w 2169"/>
              <a:gd name="T11" fmla="*/ 2147483647 h 3069"/>
              <a:gd name="T12" fmla="*/ 2147483647 w 2169"/>
              <a:gd name="T13" fmla="*/ 2147483647 h 3069"/>
              <a:gd name="T14" fmla="*/ 2147483647 w 2169"/>
              <a:gd name="T15" fmla="*/ 2147483647 h 3069"/>
              <a:gd name="T16" fmla="*/ 2147483647 w 2169"/>
              <a:gd name="T17" fmla="*/ 2147483647 h 3069"/>
              <a:gd name="T18" fmla="*/ 2147483647 w 2169"/>
              <a:gd name="T19" fmla="*/ 2147483647 h 3069"/>
              <a:gd name="T20" fmla="*/ 2147483647 w 2169"/>
              <a:gd name="T21" fmla="*/ 2147483647 h 3069"/>
              <a:gd name="T22" fmla="*/ 2147483647 w 2169"/>
              <a:gd name="T23" fmla="*/ 2147483647 h 3069"/>
              <a:gd name="T24" fmla="*/ 2147483647 w 2169"/>
              <a:gd name="T25" fmla="*/ 2147483647 h 3069"/>
              <a:gd name="T26" fmla="*/ 2147483647 w 2169"/>
              <a:gd name="T27" fmla="*/ 2147483647 h 3069"/>
              <a:gd name="T28" fmla="*/ 2147483647 w 2169"/>
              <a:gd name="T29" fmla="*/ 2147483647 h 3069"/>
              <a:gd name="T30" fmla="*/ 2147483647 w 2169"/>
              <a:gd name="T31" fmla="*/ 2147483647 h 3069"/>
              <a:gd name="T32" fmla="*/ 0 w 2169"/>
              <a:gd name="T33" fmla="*/ 0 h 3069"/>
              <a:gd name="T34" fmla="*/ 0 w 2169"/>
              <a:gd name="T35" fmla="*/ 2147483647 h 3069"/>
              <a:gd name="T36" fmla="*/ 2147483647 w 2169"/>
              <a:gd name="T37" fmla="*/ 2147483647 h 3069"/>
              <a:gd name="T38" fmla="*/ 2147483647 w 2169"/>
              <a:gd name="T39" fmla="*/ 2147483647 h 3069"/>
              <a:gd name="T40" fmla="*/ 2147483647 w 2169"/>
              <a:gd name="T41" fmla="*/ 2147483647 h 3069"/>
              <a:gd name="T42" fmla="*/ 2147483647 w 2169"/>
              <a:gd name="T43" fmla="*/ 2147483647 h 3069"/>
              <a:gd name="T44" fmla="*/ 2147483647 w 2169"/>
              <a:gd name="T45" fmla="*/ 2147483647 h 3069"/>
              <a:gd name="T46" fmla="*/ 2147483647 w 2169"/>
              <a:gd name="T47" fmla="*/ 2147483647 h 3069"/>
              <a:gd name="T48" fmla="*/ 2147483647 w 2169"/>
              <a:gd name="T49" fmla="*/ 2147483647 h 3069"/>
              <a:gd name="T50" fmla="*/ 2147483647 w 2169"/>
              <a:gd name="T51" fmla="*/ 2147483647 h 3069"/>
              <a:gd name="T52" fmla="*/ 2147483647 w 2169"/>
              <a:gd name="T53" fmla="*/ 2147483647 h 3069"/>
              <a:gd name="T54" fmla="*/ 2147483647 w 2169"/>
              <a:gd name="T55" fmla="*/ 2147483647 h 3069"/>
              <a:gd name="T56" fmla="*/ 2147483647 w 2169"/>
              <a:gd name="T57" fmla="*/ 2147483647 h 3069"/>
              <a:gd name="T58" fmla="*/ 2147483647 w 2169"/>
              <a:gd name="T59" fmla="*/ 2147483647 h 3069"/>
              <a:gd name="T60" fmla="*/ 2147483647 w 2169"/>
              <a:gd name="T61" fmla="*/ 2147483647 h 3069"/>
              <a:gd name="T62" fmla="*/ 2147483647 w 2169"/>
              <a:gd name="T63" fmla="*/ 2147483647 h 3069"/>
              <a:gd name="T64" fmla="*/ 2147483647 w 2169"/>
              <a:gd name="T65" fmla="*/ 2147483647 h 3069"/>
              <a:gd name="T66" fmla="*/ 2147483647 w 2169"/>
              <a:gd name="T67" fmla="*/ 2147483647 h 3069"/>
              <a:gd name="T68" fmla="*/ 2147483647 w 2169"/>
              <a:gd name="T69" fmla="*/ 2147483647 h 30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9"/>
              <a:gd name="T106" fmla="*/ 0 h 3069"/>
              <a:gd name="T107" fmla="*/ 2169 w 2169"/>
              <a:gd name="T108" fmla="*/ 3069 h 30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9" h="3069">
                <a:moveTo>
                  <a:pt x="2169" y="2536"/>
                </a:moveTo>
                <a:lnTo>
                  <a:pt x="1937" y="2461"/>
                </a:lnTo>
                <a:lnTo>
                  <a:pt x="1714" y="2373"/>
                </a:lnTo>
                <a:lnTo>
                  <a:pt x="1501" y="2271"/>
                </a:lnTo>
                <a:lnTo>
                  <a:pt x="1299" y="2156"/>
                </a:lnTo>
                <a:lnTo>
                  <a:pt x="1107" y="2029"/>
                </a:lnTo>
                <a:lnTo>
                  <a:pt x="929" y="1889"/>
                </a:lnTo>
                <a:lnTo>
                  <a:pt x="764" y="1738"/>
                </a:lnTo>
                <a:lnTo>
                  <a:pt x="612" y="1578"/>
                </a:lnTo>
                <a:lnTo>
                  <a:pt x="475" y="1407"/>
                </a:lnTo>
                <a:lnTo>
                  <a:pt x="354" y="1228"/>
                </a:lnTo>
                <a:lnTo>
                  <a:pt x="248" y="1039"/>
                </a:lnTo>
                <a:lnTo>
                  <a:pt x="161" y="845"/>
                </a:lnTo>
                <a:lnTo>
                  <a:pt x="92" y="641"/>
                </a:lnTo>
                <a:lnTo>
                  <a:pt x="41" y="433"/>
                </a:lnTo>
                <a:lnTo>
                  <a:pt x="10" y="219"/>
                </a:lnTo>
                <a:lnTo>
                  <a:pt x="0" y="0"/>
                </a:lnTo>
                <a:lnTo>
                  <a:pt x="0" y="533"/>
                </a:lnTo>
                <a:lnTo>
                  <a:pt x="10" y="752"/>
                </a:lnTo>
                <a:lnTo>
                  <a:pt x="41" y="966"/>
                </a:lnTo>
                <a:lnTo>
                  <a:pt x="92" y="1175"/>
                </a:lnTo>
                <a:lnTo>
                  <a:pt x="161" y="1378"/>
                </a:lnTo>
                <a:lnTo>
                  <a:pt x="248" y="1572"/>
                </a:lnTo>
                <a:lnTo>
                  <a:pt x="354" y="1761"/>
                </a:lnTo>
                <a:lnTo>
                  <a:pt x="475" y="1940"/>
                </a:lnTo>
                <a:lnTo>
                  <a:pt x="612" y="2111"/>
                </a:lnTo>
                <a:lnTo>
                  <a:pt x="764" y="2271"/>
                </a:lnTo>
                <a:lnTo>
                  <a:pt x="929" y="2422"/>
                </a:lnTo>
                <a:lnTo>
                  <a:pt x="1107" y="2562"/>
                </a:lnTo>
                <a:lnTo>
                  <a:pt x="1299" y="2690"/>
                </a:lnTo>
                <a:lnTo>
                  <a:pt x="1501" y="2804"/>
                </a:lnTo>
                <a:lnTo>
                  <a:pt x="1714" y="2906"/>
                </a:lnTo>
                <a:lnTo>
                  <a:pt x="1937" y="2995"/>
                </a:lnTo>
                <a:lnTo>
                  <a:pt x="2169" y="3069"/>
                </a:lnTo>
                <a:lnTo>
                  <a:pt x="2169" y="2536"/>
                </a:lnTo>
                <a:close/>
              </a:path>
            </a:pathLst>
          </a:custGeom>
          <a:solidFill>
            <a:srgbClr val="001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09" name="Freeform 12"/>
          <p:cNvSpPr>
            <a:spLocks/>
          </p:cNvSpPr>
          <p:nvPr/>
        </p:nvSpPr>
        <p:spPr bwMode="auto">
          <a:xfrm>
            <a:off x="2622550" y="3873500"/>
            <a:ext cx="1147763" cy="1624013"/>
          </a:xfrm>
          <a:custGeom>
            <a:avLst/>
            <a:gdLst>
              <a:gd name="T0" fmla="*/ 2147483647 w 2169"/>
              <a:gd name="T1" fmla="*/ 2147483647 h 3069"/>
              <a:gd name="T2" fmla="*/ 2147483647 w 2169"/>
              <a:gd name="T3" fmla="*/ 2147483647 h 3069"/>
              <a:gd name="T4" fmla="*/ 2147483647 w 2169"/>
              <a:gd name="T5" fmla="*/ 2147483647 h 3069"/>
              <a:gd name="T6" fmla="*/ 2147483647 w 2169"/>
              <a:gd name="T7" fmla="*/ 2147483647 h 3069"/>
              <a:gd name="T8" fmla="*/ 2147483647 w 2169"/>
              <a:gd name="T9" fmla="*/ 2147483647 h 3069"/>
              <a:gd name="T10" fmla="*/ 2147483647 w 2169"/>
              <a:gd name="T11" fmla="*/ 2147483647 h 3069"/>
              <a:gd name="T12" fmla="*/ 2147483647 w 2169"/>
              <a:gd name="T13" fmla="*/ 2147483647 h 3069"/>
              <a:gd name="T14" fmla="*/ 2147483647 w 2169"/>
              <a:gd name="T15" fmla="*/ 2147483647 h 3069"/>
              <a:gd name="T16" fmla="*/ 2147483647 w 2169"/>
              <a:gd name="T17" fmla="*/ 2147483647 h 3069"/>
              <a:gd name="T18" fmla="*/ 2147483647 w 2169"/>
              <a:gd name="T19" fmla="*/ 2147483647 h 3069"/>
              <a:gd name="T20" fmla="*/ 2147483647 w 2169"/>
              <a:gd name="T21" fmla="*/ 2147483647 h 3069"/>
              <a:gd name="T22" fmla="*/ 2147483647 w 2169"/>
              <a:gd name="T23" fmla="*/ 2147483647 h 3069"/>
              <a:gd name="T24" fmla="*/ 2147483647 w 2169"/>
              <a:gd name="T25" fmla="*/ 2147483647 h 3069"/>
              <a:gd name="T26" fmla="*/ 2147483647 w 2169"/>
              <a:gd name="T27" fmla="*/ 2147483647 h 3069"/>
              <a:gd name="T28" fmla="*/ 2147483647 w 2169"/>
              <a:gd name="T29" fmla="*/ 2147483647 h 3069"/>
              <a:gd name="T30" fmla="*/ 2147483647 w 2169"/>
              <a:gd name="T31" fmla="*/ 2147483647 h 3069"/>
              <a:gd name="T32" fmla="*/ 0 w 2169"/>
              <a:gd name="T33" fmla="*/ 0 h 3069"/>
              <a:gd name="T34" fmla="*/ 0 w 2169"/>
              <a:gd name="T35" fmla="*/ 2147483647 h 3069"/>
              <a:gd name="T36" fmla="*/ 2147483647 w 2169"/>
              <a:gd name="T37" fmla="*/ 2147483647 h 3069"/>
              <a:gd name="T38" fmla="*/ 2147483647 w 2169"/>
              <a:gd name="T39" fmla="*/ 2147483647 h 3069"/>
              <a:gd name="T40" fmla="*/ 2147483647 w 2169"/>
              <a:gd name="T41" fmla="*/ 2147483647 h 3069"/>
              <a:gd name="T42" fmla="*/ 2147483647 w 2169"/>
              <a:gd name="T43" fmla="*/ 2147483647 h 3069"/>
              <a:gd name="T44" fmla="*/ 2147483647 w 2169"/>
              <a:gd name="T45" fmla="*/ 2147483647 h 3069"/>
              <a:gd name="T46" fmla="*/ 2147483647 w 2169"/>
              <a:gd name="T47" fmla="*/ 2147483647 h 3069"/>
              <a:gd name="T48" fmla="*/ 2147483647 w 2169"/>
              <a:gd name="T49" fmla="*/ 2147483647 h 3069"/>
              <a:gd name="T50" fmla="*/ 2147483647 w 2169"/>
              <a:gd name="T51" fmla="*/ 2147483647 h 3069"/>
              <a:gd name="T52" fmla="*/ 2147483647 w 2169"/>
              <a:gd name="T53" fmla="*/ 2147483647 h 3069"/>
              <a:gd name="T54" fmla="*/ 2147483647 w 2169"/>
              <a:gd name="T55" fmla="*/ 2147483647 h 3069"/>
              <a:gd name="T56" fmla="*/ 2147483647 w 2169"/>
              <a:gd name="T57" fmla="*/ 2147483647 h 3069"/>
              <a:gd name="T58" fmla="*/ 2147483647 w 2169"/>
              <a:gd name="T59" fmla="*/ 2147483647 h 3069"/>
              <a:gd name="T60" fmla="*/ 2147483647 w 2169"/>
              <a:gd name="T61" fmla="*/ 2147483647 h 3069"/>
              <a:gd name="T62" fmla="*/ 2147483647 w 2169"/>
              <a:gd name="T63" fmla="*/ 2147483647 h 3069"/>
              <a:gd name="T64" fmla="*/ 2147483647 w 2169"/>
              <a:gd name="T65" fmla="*/ 2147483647 h 3069"/>
              <a:gd name="T66" fmla="*/ 2147483647 w 2169"/>
              <a:gd name="T67" fmla="*/ 2147483647 h 3069"/>
              <a:gd name="T68" fmla="*/ 2147483647 w 2169"/>
              <a:gd name="T69" fmla="*/ 2147483647 h 30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9"/>
              <a:gd name="T106" fmla="*/ 0 h 3069"/>
              <a:gd name="T107" fmla="*/ 2169 w 2169"/>
              <a:gd name="T108" fmla="*/ 3069 h 30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9" h="3069">
                <a:moveTo>
                  <a:pt x="2169" y="2536"/>
                </a:moveTo>
                <a:lnTo>
                  <a:pt x="1937" y="2461"/>
                </a:lnTo>
                <a:lnTo>
                  <a:pt x="1714" y="2373"/>
                </a:lnTo>
                <a:lnTo>
                  <a:pt x="1501" y="2271"/>
                </a:lnTo>
                <a:lnTo>
                  <a:pt x="1299" y="2156"/>
                </a:lnTo>
                <a:lnTo>
                  <a:pt x="1107" y="2029"/>
                </a:lnTo>
                <a:lnTo>
                  <a:pt x="929" y="1889"/>
                </a:lnTo>
                <a:lnTo>
                  <a:pt x="764" y="1738"/>
                </a:lnTo>
                <a:lnTo>
                  <a:pt x="612" y="1578"/>
                </a:lnTo>
                <a:lnTo>
                  <a:pt x="475" y="1407"/>
                </a:lnTo>
                <a:lnTo>
                  <a:pt x="354" y="1228"/>
                </a:lnTo>
                <a:lnTo>
                  <a:pt x="248" y="1039"/>
                </a:lnTo>
                <a:lnTo>
                  <a:pt x="161" y="845"/>
                </a:lnTo>
                <a:lnTo>
                  <a:pt x="92" y="641"/>
                </a:lnTo>
                <a:lnTo>
                  <a:pt x="41" y="433"/>
                </a:lnTo>
                <a:lnTo>
                  <a:pt x="10" y="219"/>
                </a:lnTo>
                <a:lnTo>
                  <a:pt x="0" y="0"/>
                </a:lnTo>
                <a:lnTo>
                  <a:pt x="0" y="533"/>
                </a:lnTo>
                <a:lnTo>
                  <a:pt x="10" y="752"/>
                </a:lnTo>
                <a:lnTo>
                  <a:pt x="41" y="966"/>
                </a:lnTo>
                <a:lnTo>
                  <a:pt x="92" y="1175"/>
                </a:lnTo>
                <a:lnTo>
                  <a:pt x="161" y="1378"/>
                </a:lnTo>
                <a:lnTo>
                  <a:pt x="248" y="1572"/>
                </a:lnTo>
                <a:lnTo>
                  <a:pt x="354" y="1761"/>
                </a:lnTo>
                <a:lnTo>
                  <a:pt x="475" y="1940"/>
                </a:lnTo>
                <a:lnTo>
                  <a:pt x="612" y="2111"/>
                </a:lnTo>
                <a:lnTo>
                  <a:pt x="764" y="2271"/>
                </a:lnTo>
                <a:lnTo>
                  <a:pt x="929" y="2422"/>
                </a:lnTo>
                <a:lnTo>
                  <a:pt x="1107" y="2562"/>
                </a:lnTo>
                <a:lnTo>
                  <a:pt x="1299" y="2690"/>
                </a:lnTo>
                <a:lnTo>
                  <a:pt x="1501" y="2804"/>
                </a:lnTo>
                <a:lnTo>
                  <a:pt x="1714" y="2906"/>
                </a:lnTo>
                <a:lnTo>
                  <a:pt x="1937" y="2995"/>
                </a:lnTo>
                <a:lnTo>
                  <a:pt x="2169" y="3069"/>
                </a:lnTo>
                <a:lnTo>
                  <a:pt x="2169" y="25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0" name="Freeform 13"/>
          <p:cNvSpPr>
            <a:spLocks/>
          </p:cNvSpPr>
          <p:nvPr/>
        </p:nvSpPr>
        <p:spPr bwMode="auto">
          <a:xfrm>
            <a:off x="4300538" y="3873500"/>
            <a:ext cx="1358900" cy="1112838"/>
          </a:xfrm>
          <a:custGeom>
            <a:avLst/>
            <a:gdLst>
              <a:gd name="T0" fmla="*/ 2147483647 w 2567"/>
              <a:gd name="T1" fmla="*/ 2147483647 h 2104"/>
              <a:gd name="T2" fmla="*/ 2147483647 w 2567"/>
              <a:gd name="T3" fmla="*/ 2147483647 h 2104"/>
              <a:gd name="T4" fmla="*/ 0 w 2567"/>
              <a:gd name="T5" fmla="*/ 2147483647 h 2104"/>
              <a:gd name="T6" fmla="*/ 0 w 2567"/>
              <a:gd name="T7" fmla="*/ 0 h 2104"/>
              <a:gd name="T8" fmla="*/ 2147483647 w 2567"/>
              <a:gd name="T9" fmla="*/ 2147483647 h 2104"/>
              <a:gd name="T10" fmla="*/ 0 60000 65536"/>
              <a:gd name="T11" fmla="*/ 0 60000 65536"/>
              <a:gd name="T12" fmla="*/ 0 60000 65536"/>
              <a:gd name="T13" fmla="*/ 0 60000 65536"/>
              <a:gd name="T14" fmla="*/ 0 60000 65536"/>
              <a:gd name="T15" fmla="*/ 0 w 2567"/>
              <a:gd name="T16" fmla="*/ 0 h 2104"/>
              <a:gd name="T17" fmla="*/ 2567 w 2567"/>
              <a:gd name="T18" fmla="*/ 2104 h 2104"/>
            </a:gdLst>
            <a:ahLst/>
            <a:cxnLst>
              <a:cxn ang="T10">
                <a:pos x="T0" y="T1"/>
              </a:cxn>
              <a:cxn ang="T11">
                <a:pos x="T2" y="T3"/>
              </a:cxn>
              <a:cxn ang="T12">
                <a:pos x="T4" y="T5"/>
              </a:cxn>
              <a:cxn ang="T13">
                <a:pos x="T6" y="T7"/>
              </a:cxn>
              <a:cxn ang="T14">
                <a:pos x="T8" y="T9"/>
              </a:cxn>
            </a:cxnLst>
            <a:rect l="T15" t="T16" r="T17" b="T18"/>
            <a:pathLst>
              <a:path w="2567" h="2104">
                <a:moveTo>
                  <a:pt x="2567" y="1571"/>
                </a:moveTo>
                <a:lnTo>
                  <a:pt x="2567" y="2104"/>
                </a:lnTo>
                <a:lnTo>
                  <a:pt x="0" y="533"/>
                </a:lnTo>
                <a:lnTo>
                  <a:pt x="0" y="0"/>
                </a:lnTo>
                <a:lnTo>
                  <a:pt x="2567" y="1571"/>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1" name="Freeform 14"/>
          <p:cNvSpPr>
            <a:spLocks/>
          </p:cNvSpPr>
          <p:nvPr/>
        </p:nvSpPr>
        <p:spPr bwMode="auto">
          <a:xfrm>
            <a:off x="4300538" y="3873500"/>
            <a:ext cx="1358900" cy="1112838"/>
          </a:xfrm>
          <a:custGeom>
            <a:avLst/>
            <a:gdLst>
              <a:gd name="T0" fmla="*/ 2147483647 w 2567"/>
              <a:gd name="T1" fmla="*/ 2147483647 h 2104"/>
              <a:gd name="T2" fmla="*/ 2147483647 w 2567"/>
              <a:gd name="T3" fmla="*/ 2147483647 h 2104"/>
              <a:gd name="T4" fmla="*/ 0 w 2567"/>
              <a:gd name="T5" fmla="*/ 2147483647 h 2104"/>
              <a:gd name="T6" fmla="*/ 0 w 2567"/>
              <a:gd name="T7" fmla="*/ 0 h 2104"/>
              <a:gd name="T8" fmla="*/ 2147483647 w 2567"/>
              <a:gd name="T9" fmla="*/ 2147483647 h 2104"/>
              <a:gd name="T10" fmla="*/ 0 60000 65536"/>
              <a:gd name="T11" fmla="*/ 0 60000 65536"/>
              <a:gd name="T12" fmla="*/ 0 60000 65536"/>
              <a:gd name="T13" fmla="*/ 0 60000 65536"/>
              <a:gd name="T14" fmla="*/ 0 60000 65536"/>
              <a:gd name="T15" fmla="*/ 0 w 2567"/>
              <a:gd name="T16" fmla="*/ 0 h 2104"/>
              <a:gd name="T17" fmla="*/ 2567 w 2567"/>
              <a:gd name="T18" fmla="*/ 2104 h 2104"/>
            </a:gdLst>
            <a:ahLst/>
            <a:cxnLst>
              <a:cxn ang="T10">
                <a:pos x="T0" y="T1"/>
              </a:cxn>
              <a:cxn ang="T11">
                <a:pos x="T2" y="T3"/>
              </a:cxn>
              <a:cxn ang="T12">
                <a:pos x="T4" y="T5"/>
              </a:cxn>
              <a:cxn ang="T13">
                <a:pos x="T6" y="T7"/>
              </a:cxn>
              <a:cxn ang="T14">
                <a:pos x="T8" y="T9"/>
              </a:cxn>
            </a:cxnLst>
            <a:rect l="T15" t="T16" r="T17" b="T18"/>
            <a:pathLst>
              <a:path w="2567" h="2104">
                <a:moveTo>
                  <a:pt x="2567" y="1571"/>
                </a:moveTo>
                <a:lnTo>
                  <a:pt x="2567" y="2104"/>
                </a:lnTo>
                <a:lnTo>
                  <a:pt x="0" y="533"/>
                </a:lnTo>
                <a:lnTo>
                  <a:pt x="0" y="0"/>
                </a:lnTo>
                <a:lnTo>
                  <a:pt x="2567" y="157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2" name="Freeform 15"/>
          <p:cNvSpPr>
            <a:spLocks/>
          </p:cNvSpPr>
          <p:nvPr/>
        </p:nvSpPr>
        <p:spPr bwMode="auto">
          <a:xfrm>
            <a:off x="5654675" y="3873500"/>
            <a:ext cx="325438" cy="1117600"/>
          </a:xfrm>
          <a:custGeom>
            <a:avLst/>
            <a:gdLst>
              <a:gd name="T0" fmla="*/ 0 w 613"/>
              <a:gd name="T1" fmla="*/ 2147483647 h 2112"/>
              <a:gd name="T2" fmla="*/ 2147483647 w 613"/>
              <a:gd name="T3" fmla="*/ 2147483647 h 2112"/>
              <a:gd name="T4" fmla="*/ 2147483647 w 613"/>
              <a:gd name="T5" fmla="*/ 2147483647 h 2112"/>
              <a:gd name="T6" fmla="*/ 2147483647 w 613"/>
              <a:gd name="T7" fmla="*/ 2147483647 h 2112"/>
              <a:gd name="T8" fmla="*/ 2147483647 w 613"/>
              <a:gd name="T9" fmla="*/ 2147483647 h 2112"/>
              <a:gd name="T10" fmla="*/ 2147483647 w 613"/>
              <a:gd name="T11" fmla="*/ 2147483647 h 2112"/>
              <a:gd name="T12" fmla="*/ 2147483647 w 613"/>
              <a:gd name="T13" fmla="*/ 2147483647 h 2112"/>
              <a:gd name="T14" fmla="*/ 2147483647 w 613"/>
              <a:gd name="T15" fmla="*/ 2147483647 h 2112"/>
              <a:gd name="T16" fmla="*/ 2147483647 w 613"/>
              <a:gd name="T17" fmla="*/ 0 h 2112"/>
              <a:gd name="T18" fmla="*/ 2147483647 w 613"/>
              <a:gd name="T19" fmla="*/ 2147483647 h 2112"/>
              <a:gd name="T20" fmla="*/ 2147483647 w 613"/>
              <a:gd name="T21" fmla="*/ 2147483647 h 2112"/>
              <a:gd name="T22" fmla="*/ 2147483647 w 613"/>
              <a:gd name="T23" fmla="*/ 2147483647 h 2112"/>
              <a:gd name="T24" fmla="*/ 2147483647 w 613"/>
              <a:gd name="T25" fmla="*/ 2147483647 h 2112"/>
              <a:gd name="T26" fmla="*/ 2147483647 w 613"/>
              <a:gd name="T27" fmla="*/ 2147483647 h 2112"/>
              <a:gd name="T28" fmla="*/ 2147483647 w 613"/>
              <a:gd name="T29" fmla="*/ 2147483647 h 2112"/>
              <a:gd name="T30" fmla="*/ 2147483647 w 613"/>
              <a:gd name="T31" fmla="*/ 2147483647 h 2112"/>
              <a:gd name="T32" fmla="*/ 2147483647 w 613"/>
              <a:gd name="T33" fmla="*/ 2147483647 h 2112"/>
              <a:gd name="T34" fmla="*/ 0 w 613"/>
              <a:gd name="T35" fmla="*/ 2147483647 h 2112"/>
              <a:gd name="T36" fmla="*/ 0 w 613"/>
              <a:gd name="T37" fmla="*/ 2147483647 h 2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3"/>
              <a:gd name="T58" fmla="*/ 0 h 2112"/>
              <a:gd name="T59" fmla="*/ 613 w 613"/>
              <a:gd name="T60" fmla="*/ 2112 h 2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3" h="2112">
                <a:moveTo>
                  <a:pt x="0" y="1579"/>
                </a:moveTo>
                <a:lnTo>
                  <a:pt x="137" y="1407"/>
                </a:lnTo>
                <a:lnTo>
                  <a:pt x="257" y="1228"/>
                </a:lnTo>
                <a:lnTo>
                  <a:pt x="362" y="1039"/>
                </a:lnTo>
                <a:lnTo>
                  <a:pt x="450" y="844"/>
                </a:lnTo>
                <a:lnTo>
                  <a:pt x="520" y="641"/>
                </a:lnTo>
                <a:lnTo>
                  <a:pt x="571" y="433"/>
                </a:lnTo>
                <a:lnTo>
                  <a:pt x="601" y="219"/>
                </a:lnTo>
                <a:lnTo>
                  <a:pt x="613" y="0"/>
                </a:lnTo>
                <a:lnTo>
                  <a:pt x="613" y="533"/>
                </a:lnTo>
                <a:lnTo>
                  <a:pt x="601" y="752"/>
                </a:lnTo>
                <a:lnTo>
                  <a:pt x="571" y="966"/>
                </a:lnTo>
                <a:lnTo>
                  <a:pt x="520" y="1175"/>
                </a:lnTo>
                <a:lnTo>
                  <a:pt x="450" y="1377"/>
                </a:lnTo>
                <a:lnTo>
                  <a:pt x="362" y="1572"/>
                </a:lnTo>
                <a:lnTo>
                  <a:pt x="257" y="1761"/>
                </a:lnTo>
                <a:lnTo>
                  <a:pt x="137" y="1940"/>
                </a:lnTo>
                <a:lnTo>
                  <a:pt x="0" y="2112"/>
                </a:lnTo>
                <a:lnTo>
                  <a:pt x="0" y="1579"/>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3" name="Freeform 16"/>
          <p:cNvSpPr>
            <a:spLocks/>
          </p:cNvSpPr>
          <p:nvPr/>
        </p:nvSpPr>
        <p:spPr bwMode="auto">
          <a:xfrm>
            <a:off x="5654675" y="3873500"/>
            <a:ext cx="325438" cy="1117600"/>
          </a:xfrm>
          <a:custGeom>
            <a:avLst/>
            <a:gdLst>
              <a:gd name="T0" fmla="*/ 0 w 613"/>
              <a:gd name="T1" fmla="*/ 2147483647 h 2112"/>
              <a:gd name="T2" fmla="*/ 2147483647 w 613"/>
              <a:gd name="T3" fmla="*/ 2147483647 h 2112"/>
              <a:gd name="T4" fmla="*/ 2147483647 w 613"/>
              <a:gd name="T5" fmla="*/ 2147483647 h 2112"/>
              <a:gd name="T6" fmla="*/ 2147483647 w 613"/>
              <a:gd name="T7" fmla="*/ 2147483647 h 2112"/>
              <a:gd name="T8" fmla="*/ 2147483647 w 613"/>
              <a:gd name="T9" fmla="*/ 2147483647 h 2112"/>
              <a:gd name="T10" fmla="*/ 2147483647 w 613"/>
              <a:gd name="T11" fmla="*/ 2147483647 h 2112"/>
              <a:gd name="T12" fmla="*/ 2147483647 w 613"/>
              <a:gd name="T13" fmla="*/ 2147483647 h 2112"/>
              <a:gd name="T14" fmla="*/ 2147483647 w 613"/>
              <a:gd name="T15" fmla="*/ 2147483647 h 2112"/>
              <a:gd name="T16" fmla="*/ 2147483647 w 613"/>
              <a:gd name="T17" fmla="*/ 0 h 2112"/>
              <a:gd name="T18" fmla="*/ 2147483647 w 613"/>
              <a:gd name="T19" fmla="*/ 2147483647 h 2112"/>
              <a:gd name="T20" fmla="*/ 2147483647 w 613"/>
              <a:gd name="T21" fmla="*/ 2147483647 h 2112"/>
              <a:gd name="T22" fmla="*/ 2147483647 w 613"/>
              <a:gd name="T23" fmla="*/ 2147483647 h 2112"/>
              <a:gd name="T24" fmla="*/ 2147483647 w 613"/>
              <a:gd name="T25" fmla="*/ 2147483647 h 2112"/>
              <a:gd name="T26" fmla="*/ 2147483647 w 613"/>
              <a:gd name="T27" fmla="*/ 2147483647 h 2112"/>
              <a:gd name="T28" fmla="*/ 2147483647 w 613"/>
              <a:gd name="T29" fmla="*/ 2147483647 h 2112"/>
              <a:gd name="T30" fmla="*/ 2147483647 w 613"/>
              <a:gd name="T31" fmla="*/ 2147483647 h 2112"/>
              <a:gd name="T32" fmla="*/ 2147483647 w 613"/>
              <a:gd name="T33" fmla="*/ 2147483647 h 2112"/>
              <a:gd name="T34" fmla="*/ 0 w 613"/>
              <a:gd name="T35" fmla="*/ 2147483647 h 2112"/>
              <a:gd name="T36" fmla="*/ 0 w 613"/>
              <a:gd name="T37" fmla="*/ 2147483647 h 2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3"/>
              <a:gd name="T58" fmla="*/ 0 h 2112"/>
              <a:gd name="T59" fmla="*/ 613 w 613"/>
              <a:gd name="T60" fmla="*/ 2112 h 2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3" h="2112">
                <a:moveTo>
                  <a:pt x="0" y="1579"/>
                </a:moveTo>
                <a:lnTo>
                  <a:pt x="137" y="1407"/>
                </a:lnTo>
                <a:lnTo>
                  <a:pt x="257" y="1228"/>
                </a:lnTo>
                <a:lnTo>
                  <a:pt x="362" y="1039"/>
                </a:lnTo>
                <a:lnTo>
                  <a:pt x="450" y="844"/>
                </a:lnTo>
                <a:lnTo>
                  <a:pt x="520" y="641"/>
                </a:lnTo>
                <a:lnTo>
                  <a:pt x="571" y="433"/>
                </a:lnTo>
                <a:lnTo>
                  <a:pt x="601" y="219"/>
                </a:lnTo>
                <a:lnTo>
                  <a:pt x="613" y="0"/>
                </a:lnTo>
                <a:lnTo>
                  <a:pt x="613" y="533"/>
                </a:lnTo>
                <a:lnTo>
                  <a:pt x="601" y="752"/>
                </a:lnTo>
                <a:lnTo>
                  <a:pt x="571" y="966"/>
                </a:lnTo>
                <a:lnTo>
                  <a:pt x="520" y="1175"/>
                </a:lnTo>
                <a:lnTo>
                  <a:pt x="450" y="1377"/>
                </a:lnTo>
                <a:lnTo>
                  <a:pt x="362" y="1572"/>
                </a:lnTo>
                <a:lnTo>
                  <a:pt x="257" y="1761"/>
                </a:lnTo>
                <a:lnTo>
                  <a:pt x="137" y="1940"/>
                </a:lnTo>
                <a:lnTo>
                  <a:pt x="0" y="2112"/>
                </a:lnTo>
                <a:lnTo>
                  <a:pt x="0" y="157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4" name="Freeform 17"/>
          <p:cNvSpPr>
            <a:spLocks/>
          </p:cNvSpPr>
          <p:nvPr/>
        </p:nvSpPr>
        <p:spPr bwMode="auto">
          <a:xfrm>
            <a:off x="3770313" y="4708525"/>
            <a:ext cx="1884362" cy="860425"/>
          </a:xfrm>
          <a:custGeom>
            <a:avLst/>
            <a:gdLst>
              <a:gd name="T0" fmla="*/ 0 w 3563"/>
              <a:gd name="T1" fmla="*/ 2147483647 h 1627"/>
              <a:gd name="T2" fmla="*/ 2147483647 w 3563"/>
              <a:gd name="T3" fmla="*/ 2147483647 h 1627"/>
              <a:gd name="T4" fmla="*/ 2147483647 w 3563"/>
              <a:gd name="T5" fmla="*/ 2147483647 h 1627"/>
              <a:gd name="T6" fmla="*/ 2147483647 w 3563"/>
              <a:gd name="T7" fmla="*/ 2147483647 h 1627"/>
              <a:gd name="T8" fmla="*/ 2147483647 w 3563"/>
              <a:gd name="T9" fmla="*/ 2147483647 h 1627"/>
              <a:gd name="T10" fmla="*/ 2147483647 w 3563"/>
              <a:gd name="T11" fmla="*/ 2147483647 h 1627"/>
              <a:gd name="T12" fmla="*/ 2147483647 w 3563"/>
              <a:gd name="T13" fmla="*/ 2147483647 h 1627"/>
              <a:gd name="T14" fmla="*/ 2147483647 w 3563"/>
              <a:gd name="T15" fmla="*/ 2147483647 h 1627"/>
              <a:gd name="T16" fmla="*/ 2147483647 w 3563"/>
              <a:gd name="T17" fmla="*/ 2147483647 h 1627"/>
              <a:gd name="T18" fmla="*/ 2147483647 w 3563"/>
              <a:gd name="T19" fmla="*/ 2147483647 h 1627"/>
              <a:gd name="T20" fmla="*/ 2147483647 w 3563"/>
              <a:gd name="T21" fmla="*/ 2147483647 h 1627"/>
              <a:gd name="T22" fmla="*/ 2147483647 w 3563"/>
              <a:gd name="T23" fmla="*/ 2147483647 h 1627"/>
              <a:gd name="T24" fmla="*/ 2147483647 w 3563"/>
              <a:gd name="T25" fmla="*/ 2147483647 h 1627"/>
              <a:gd name="T26" fmla="*/ 2147483647 w 3563"/>
              <a:gd name="T27" fmla="*/ 2147483647 h 1627"/>
              <a:gd name="T28" fmla="*/ 2147483647 w 3563"/>
              <a:gd name="T29" fmla="*/ 2147483647 h 1627"/>
              <a:gd name="T30" fmla="*/ 2147483647 w 3563"/>
              <a:gd name="T31" fmla="*/ 2147483647 h 1627"/>
              <a:gd name="T32" fmla="*/ 2147483647 w 3563"/>
              <a:gd name="T33" fmla="*/ 2147483647 h 1627"/>
              <a:gd name="T34" fmla="*/ 2147483647 w 3563"/>
              <a:gd name="T35" fmla="*/ 2147483647 h 1627"/>
              <a:gd name="T36" fmla="*/ 2147483647 w 3563"/>
              <a:gd name="T37" fmla="*/ 2147483647 h 1627"/>
              <a:gd name="T38" fmla="*/ 2147483647 w 3563"/>
              <a:gd name="T39" fmla="*/ 0 h 1627"/>
              <a:gd name="T40" fmla="*/ 2147483647 w 3563"/>
              <a:gd name="T41" fmla="*/ 2147483647 h 1627"/>
              <a:gd name="T42" fmla="*/ 2147483647 w 3563"/>
              <a:gd name="T43" fmla="*/ 2147483647 h 1627"/>
              <a:gd name="T44" fmla="*/ 2147483647 w 3563"/>
              <a:gd name="T45" fmla="*/ 2147483647 h 1627"/>
              <a:gd name="T46" fmla="*/ 2147483647 w 3563"/>
              <a:gd name="T47" fmla="*/ 2147483647 h 1627"/>
              <a:gd name="T48" fmla="*/ 2147483647 w 3563"/>
              <a:gd name="T49" fmla="*/ 2147483647 h 1627"/>
              <a:gd name="T50" fmla="*/ 2147483647 w 3563"/>
              <a:gd name="T51" fmla="*/ 2147483647 h 1627"/>
              <a:gd name="T52" fmla="*/ 2147483647 w 3563"/>
              <a:gd name="T53" fmla="*/ 2147483647 h 1627"/>
              <a:gd name="T54" fmla="*/ 2147483647 w 3563"/>
              <a:gd name="T55" fmla="*/ 2147483647 h 1627"/>
              <a:gd name="T56" fmla="*/ 2147483647 w 3563"/>
              <a:gd name="T57" fmla="*/ 2147483647 h 1627"/>
              <a:gd name="T58" fmla="*/ 2147483647 w 3563"/>
              <a:gd name="T59" fmla="*/ 2147483647 h 1627"/>
              <a:gd name="T60" fmla="*/ 2147483647 w 3563"/>
              <a:gd name="T61" fmla="*/ 2147483647 h 1627"/>
              <a:gd name="T62" fmla="*/ 2147483647 w 3563"/>
              <a:gd name="T63" fmla="*/ 2147483647 h 1627"/>
              <a:gd name="T64" fmla="*/ 2147483647 w 3563"/>
              <a:gd name="T65" fmla="*/ 2147483647 h 1627"/>
              <a:gd name="T66" fmla="*/ 2147483647 w 3563"/>
              <a:gd name="T67" fmla="*/ 2147483647 h 1627"/>
              <a:gd name="T68" fmla="*/ 2147483647 w 3563"/>
              <a:gd name="T69" fmla="*/ 2147483647 h 1627"/>
              <a:gd name="T70" fmla="*/ 2147483647 w 3563"/>
              <a:gd name="T71" fmla="*/ 2147483647 h 1627"/>
              <a:gd name="T72" fmla="*/ 2147483647 w 3563"/>
              <a:gd name="T73" fmla="*/ 2147483647 h 1627"/>
              <a:gd name="T74" fmla="*/ 2147483647 w 3563"/>
              <a:gd name="T75" fmla="*/ 2147483647 h 1627"/>
              <a:gd name="T76" fmla="*/ 2147483647 w 3563"/>
              <a:gd name="T77" fmla="*/ 2147483647 h 1627"/>
              <a:gd name="T78" fmla="*/ 0 w 3563"/>
              <a:gd name="T79" fmla="*/ 2147483647 h 1627"/>
              <a:gd name="T80" fmla="*/ 0 w 3563"/>
              <a:gd name="T81" fmla="*/ 2147483647 h 16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63"/>
              <a:gd name="T124" fmla="*/ 0 h 1627"/>
              <a:gd name="T125" fmla="*/ 3563 w 3563"/>
              <a:gd name="T126" fmla="*/ 1627 h 16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63" h="1627">
                <a:moveTo>
                  <a:pt x="0" y="957"/>
                </a:moveTo>
                <a:lnTo>
                  <a:pt x="241" y="1015"/>
                </a:lnTo>
                <a:lnTo>
                  <a:pt x="488" y="1058"/>
                </a:lnTo>
                <a:lnTo>
                  <a:pt x="742" y="1084"/>
                </a:lnTo>
                <a:lnTo>
                  <a:pt x="1003" y="1094"/>
                </a:lnTo>
                <a:lnTo>
                  <a:pt x="1198" y="1088"/>
                </a:lnTo>
                <a:lnTo>
                  <a:pt x="1391" y="1073"/>
                </a:lnTo>
                <a:lnTo>
                  <a:pt x="1579" y="1049"/>
                </a:lnTo>
                <a:lnTo>
                  <a:pt x="1765" y="1015"/>
                </a:lnTo>
                <a:lnTo>
                  <a:pt x="1946" y="972"/>
                </a:lnTo>
                <a:lnTo>
                  <a:pt x="2122" y="922"/>
                </a:lnTo>
                <a:lnTo>
                  <a:pt x="2294" y="862"/>
                </a:lnTo>
                <a:lnTo>
                  <a:pt x="2460" y="795"/>
                </a:lnTo>
                <a:lnTo>
                  <a:pt x="2621" y="719"/>
                </a:lnTo>
                <a:lnTo>
                  <a:pt x="2776" y="636"/>
                </a:lnTo>
                <a:lnTo>
                  <a:pt x="2924" y="546"/>
                </a:lnTo>
                <a:lnTo>
                  <a:pt x="3067" y="450"/>
                </a:lnTo>
                <a:lnTo>
                  <a:pt x="3329" y="236"/>
                </a:lnTo>
                <a:lnTo>
                  <a:pt x="3450" y="121"/>
                </a:lnTo>
                <a:lnTo>
                  <a:pt x="3563" y="0"/>
                </a:lnTo>
                <a:lnTo>
                  <a:pt x="3563" y="533"/>
                </a:lnTo>
                <a:lnTo>
                  <a:pt x="3450" y="654"/>
                </a:lnTo>
                <a:lnTo>
                  <a:pt x="3329" y="769"/>
                </a:lnTo>
                <a:lnTo>
                  <a:pt x="3067" y="983"/>
                </a:lnTo>
                <a:lnTo>
                  <a:pt x="2924" y="1079"/>
                </a:lnTo>
                <a:lnTo>
                  <a:pt x="2776" y="1169"/>
                </a:lnTo>
                <a:lnTo>
                  <a:pt x="2621" y="1253"/>
                </a:lnTo>
                <a:lnTo>
                  <a:pt x="2460" y="1328"/>
                </a:lnTo>
                <a:lnTo>
                  <a:pt x="2294" y="1395"/>
                </a:lnTo>
                <a:lnTo>
                  <a:pt x="2122" y="1455"/>
                </a:lnTo>
                <a:lnTo>
                  <a:pt x="1946" y="1506"/>
                </a:lnTo>
                <a:lnTo>
                  <a:pt x="1765" y="1549"/>
                </a:lnTo>
                <a:lnTo>
                  <a:pt x="1579" y="1582"/>
                </a:lnTo>
                <a:lnTo>
                  <a:pt x="1391" y="1606"/>
                </a:lnTo>
                <a:lnTo>
                  <a:pt x="1198" y="1622"/>
                </a:lnTo>
                <a:lnTo>
                  <a:pt x="1003" y="1627"/>
                </a:lnTo>
                <a:lnTo>
                  <a:pt x="742" y="1618"/>
                </a:lnTo>
                <a:lnTo>
                  <a:pt x="488" y="1592"/>
                </a:lnTo>
                <a:lnTo>
                  <a:pt x="241" y="1549"/>
                </a:lnTo>
                <a:lnTo>
                  <a:pt x="0" y="1490"/>
                </a:lnTo>
                <a:lnTo>
                  <a:pt x="0" y="957"/>
                </a:lnTo>
                <a:close/>
              </a:path>
            </a:pathLst>
          </a:custGeom>
          <a:solidFill>
            <a:srgbClr val="5F0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5" name="Freeform 18"/>
          <p:cNvSpPr>
            <a:spLocks/>
          </p:cNvSpPr>
          <p:nvPr/>
        </p:nvSpPr>
        <p:spPr bwMode="auto">
          <a:xfrm>
            <a:off x="3770313" y="4708525"/>
            <a:ext cx="1884362" cy="860425"/>
          </a:xfrm>
          <a:custGeom>
            <a:avLst/>
            <a:gdLst>
              <a:gd name="T0" fmla="*/ 0 w 3563"/>
              <a:gd name="T1" fmla="*/ 2147483647 h 1627"/>
              <a:gd name="T2" fmla="*/ 2147483647 w 3563"/>
              <a:gd name="T3" fmla="*/ 2147483647 h 1627"/>
              <a:gd name="T4" fmla="*/ 2147483647 w 3563"/>
              <a:gd name="T5" fmla="*/ 2147483647 h 1627"/>
              <a:gd name="T6" fmla="*/ 2147483647 w 3563"/>
              <a:gd name="T7" fmla="*/ 2147483647 h 1627"/>
              <a:gd name="T8" fmla="*/ 2147483647 w 3563"/>
              <a:gd name="T9" fmla="*/ 2147483647 h 1627"/>
              <a:gd name="T10" fmla="*/ 2147483647 w 3563"/>
              <a:gd name="T11" fmla="*/ 2147483647 h 1627"/>
              <a:gd name="T12" fmla="*/ 2147483647 w 3563"/>
              <a:gd name="T13" fmla="*/ 2147483647 h 1627"/>
              <a:gd name="T14" fmla="*/ 2147483647 w 3563"/>
              <a:gd name="T15" fmla="*/ 2147483647 h 1627"/>
              <a:gd name="T16" fmla="*/ 2147483647 w 3563"/>
              <a:gd name="T17" fmla="*/ 2147483647 h 1627"/>
              <a:gd name="T18" fmla="*/ 2147483647 w 3563"/>
              <a:gd name="T19" fmla="*/ 2147483647 h 1627"/>
              <a:gd name="T20" fmla="*/ 2147483647 w 3563"/>
              <a:gd name="T21" fmla="*/ 2147483647 h 1627"/>
              <a:gd name="T22" fmla="*/ 2147483647 w 3563"/>
              <a:gd name="T23" fmla="*/ 2147483647 h 1627"/>
              <a:gd name="T24" fmla="*/ 2147483647 w 3563"/>
              <a:gd name="T25" fmla="*/ 2147483647 h 1627"/>
              <a:gd name="T26" fmla="*/ 2147483647 w 3563"/>
              <a:gd name="T27" fmla="*/ 2147483647 h 1627"/>
              <a:gd name="T28" fmla="*/ 2147483647 w 3563"/>
              <a:gd name="T29" fmla="*/ 2147483647 h 1627"/>
              <a:gd name="T30" fmla="*/ 2147483647 w 3563"/>
              <a:gd name="T31" fmla="*/ 2147483647 h 1627"/>
              <a:gd name="T32" fmla="*/ 2147483647 w 3563"/>
              <a:gd name="T33" fmla="*/ 2147483647 h 1627"/>
              <a:gd name="T34" fmla="*/ 2147483647 w 3563"/>
              <a:gd name="T35" fmla="*/ 2147483647 h 1627"/>
              <a:gd name="T36" fmla="*/ 2147483647 w 3563"/>
              <a:gd name="T37" fmla="*/ 2147483647 h 1627"/>
              <a:gd name="T38" fmla="*/ 2147483647 w 3563"/>
              <a:gd name="T39" fmla="*/ 0 h 1627"/>
              <a:gd name="T40" fmla="*/ 2147483647 w 3563"/>
              <a:gd name="T41" fmla="*/ 2147483647 h 1627"/>
              <a:gd name="T42" fmla="*/ 2147483647 w 3563"/>
              <a:gd name="T43" fmla="*/ 2147483647 h 1627"/>
              <a:gd name="T44" fmla="*/ 2147483647 w 3563"/>
              <a:gd name="T45" fmla="*/ 2147483647 h 1627"/>
              <a:gd name="T46" fmla="*/ 2147483647 w 3563"/>
              <a:gd name="T47" fmla="*/ 2147483647 h 1627"/>
              <a:gd name="T48" fmla="*/ 2147483647 w 3563"/>
              <a:gd name="T49" fmla="*/ 2147483647 h 1627"/>
              <a:gd name="T50" fmla="*/ 2147483647 w 3563"/>
              <a:gd name="T51" fmla="*/ 2147483647 h 1627"/>
              <a:gd name="T52" fmla="*/ 2147483647 w 3563"/>
              <a:gd name="T53" fmla="*/ 2147483647 h 1627"/>
              <a:gd name="T54" fmla="*/ 2147483647 w 3563"/>
              <a:gd name="T55" fmla="*/ 2147483647 h 1627"/>
              <a:gd name="T56" fmla="*/ 2147483647 w 3563"/>
              <a:gd name="T57" fmla="*/ 2147483647 h 1627"/>
              <a:gd name="T58" fmla="*/ 2147483647 w 3563"/>
              <a:gd name="T59" fmla="*/ 2147483647 h 1627"/>
              <a:gd name="T60" fmla="*/ 2147483647 w 3563"/>
              <a:gd name="T61" fmla="*/ 2147483647 h 1627"/>
              <a:gd name="T62" fmla="*/ 2147483647 w 3563"/>
              <a:gd name="T63" fmla="*/ 2147483647 h 1627"/>
              <a:gd name="T64" fmla="*/ 2147483647 w 3563"/>
              <a:gd name="T65" fmla="*/ 2147483647 h 1627"/>
              <a:gd name="T66" fmla="*/ 2147483647 w 3563"/>
              <a:gd name="T67" fmla="*/ 2147483647 h 1627"/>
              <a:gd name="T68" fmla="*/ 2147483647 w 3563"/>
              <a:gd name="T69" fmla="*/ 2147483647 h 1627"/>
              <a:gd name="T70" fmla="*/ 2147483647 w 3563"/>
              <a:gd name="T71" fmla="*/ 2147483647 h 1627"/>
              <a:gd name="T72" fmla="*/ 2147483647 w 3563"/>
              <a:gd name="T73" fmla="*/ 2147483647 h 1627"/>
              <a:gd name="T74" fmla="*/ 2147483647 w 3563"/>
              <a:gd name="T75" fmla="*/ 2147483647 h 1627"/>
              <a:gd name="T76" fmla="*/ 2147483647 w 3563"/>
              <a:gd name="T77" fmla="*/ 2147483647 h 1627"/>
              <a:gd name="T78" fmla="*/ 0 w 3563"/>
              <a:gd name="T79" fmla="*/ 2147483647 h 1627"/>
              <a:gd name="T80" fmla="*/ 0 w 3563"/>
              <a:gd name="T81" fmla="*/ 2147483647 h 16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63"/>
              <a:gd name="T124" fmla="*/ 0 h 1627"/>
              <a:gd name="T125" fmla="*/ 3563 w 3563"/>
              <a:gd name="T126" fmla="*/ 1627 h 16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63" h="1627">
                <a:moveTo>
                  <a:pt x="0" y="957"/>
                </a:moveTo>
                <a:lnTo>
                  <a:pt x="241" y="1015"/>
                </a:lnTo>
                <a:lnTo>
                  <a:pt x="488" y="1058"/>
                </a:lnTo>
                <a:lnTo>
                  <a:pt x="742" y="1084"/>
                </a:lnTo>
                <a:lnTo>
                  <a:pt x="1003" y="1094"/>
                </a:lnTo>
                <a:lnTo>
                  <a:pt x="1198" y="1088"/>
                </a:lnTo>
                <a:lnTo>
                  <a:pt x="1391" y="1073"/>
                </a:lnTo>
                <a:lnTo>
                  <a:pt x="1579" y="1049"/>
                </a:lnTo>
                <a:lnTo>
                  <a:pt x="1765" y="1015"/>
                </a:lnTo>
                <a:lnTo>
                  <a:pt x="1946" y="972"/>
                </a:lnTo>
                <a:lnTo>
                  <a:pt x="2122" y="922"/>
                </a:lnTo>
                <a:lnTo>
                  <a:pt x="2294" y="862"/>
                </a:lnTo>
                <a:lnTo>
                  <a:pt x="2460" y="795"/>
                </a:lnTo>
                <a:lnTo>
                  <a:pt x="2621" y="719"/>
                </a:lnTo>
                <a:lnTo>
                  <a:pt x="2776" y="636"/>
                </a:lnTo>
                <a:lnTo>
                  <a:pt x="2924" y="546"/>
                </a:lnTo>
                <a:lnTo>
                  <a:pt x="3067" y="450"/>
                </a:lnTo>
                <a:lnTo>
                  <a:pt x="3329" y="236"/>
                </a:lnTo>
                <a:lnTo>
                  <a:pt x="3450" y="121"/>
                </a:lnTo>
                <a:lnTo>
                  <a:pt x="3563" y="0"/>
                </a:lnTo>
                <a:lnTo>
                  <a:pt x="3563" y="533"/>
                </a:lnTo>
                <a:lnTo>
                  <a:pt x="3450" y="654"/>
                </a:lnTo>
                <a:lnTo>
                  <a:pt x="3329" y="769"/>
                </a:lnTo>
                <a:lnTo>
                  <a:pt x="3067" y="983"/>
                </a:lnTo>
                <a:lnTo>
                  <a:pt x="2924" y="1079"/>
                </a:lnTo>
                <a:lnTo>
                  <a:pt x="2776" y="1169"/>
                </a:lnTo>
                <a:lnTo>
                  <a:pt x="2621" y="1253"/>
                </a:lnTo>
                <a:lnTo>
                  <a:pt x="2460" y="1328"/>
                </a:lnTo>
                <a:lnTo>
                  <a:pt x="2294" y="1395"/>
                </a:lnTo>
                <a:lnTo>
                  <a:pt x="2122" y="1455"/>
                </a:lnTo>
                <a:lnTo>
                  <a:pt x="1946" y="1506"/>
                </a:lnTo>
                <a:lnTo>
                  <a:pt x="1765" y="1549"/>
                </a:lnTo>
                <a:lnTo>
                  <a:pt x="1579" y="1582"/>
                </a:lnTo>
                <a:lnTo>
                  <a:pt x="1391" y="1606"/>
                </a:lnTo>
                <a:lnTo>
                  <a:pt x="1198" y="1622"/>
                </a:lnTo>
                <a:lnTo>
                  <a:pt x="1003" y="1627"/>
                </a:lnTo>
                <a:lnTo>
                  <a:pt x="742" y="1618"/>
                </a:lnTo>
                <a:lnTo>
                  <a:pt x="488" y="1592"/>
                </a:lnTo>
                <a:lnTo>
                  <a:pt x="241" y="1549"/>
                </a:lnTo>
                <a:lnTo>
                  <a:pt x="0" y="1490"/>
                </a:lnTo>
                <a:lnTo>
                  <a:pt x="0" y="95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6" name="Freeform 19"/>
          <p:cNvSpPr>
            <a:spLocks/>
          </p:cNvSpPr>
          <p:nvPr/>
        </p:nvSpPr>
        <p:spPr bwMode="auto">
          <a:xfrm>
            <a:off x="3770313" y="4708525"/>
            <a:ext cx="1884362" cy="860425"/>
          </a:xfrm>
          <a:custGeom>
            <a:avLst/>
            <a:gdLst>
              <a:gd name="T0" fmla="*/ 2147483647 w 3563"/>
              <a:gd name="T1" fmla="*/ 0 h 1627"/>
              <a:gd name="T2" fmla="*/ 2147483647 w 3563"/>
              <a:gd name="T3" fmla="*/ 2147483647 h 1627"/>
              <a:gd name="T4" fmla="*/ 2147483647 w 3563"/>
              <a:gd name="T5" fmla="*/ 2147483647 h 1627"/>
              <a:gd name="T6" fmla="*/ 2147483647 w 3563"/>
              <a:gd name="T7" fmla="*/ 2147483647 h 1627"/>
              <a:gd name="T8" fmla="*/ 2147483647 w 3563"/>
              <a:gd name="T9" fmla="*/ 2147483647 h 1627"/>
              <a:gd name="T10" fmla="*/ 2147483647 w 3563"/>
              <a:gd name="T11" fmla="*/ 2147483647 h 1627"/>
              <a:gd name="T12" fmla="*/ 2147483647 w 3563"/>
              <a:gd name="T13" fmla="*/ 2147483647 h 1627"/>
              <a:gd name="T14" fmla="*/ 2147483647 w 3563"/>
              <a:gd name="T15" fmla="*/ 2147483647 h 1627"/>
              <a:gd name="T16" fmla="*/ 2147483647 w 3563"/>
              <a:gd name="T17" fmla="*/ 2147483647 h 1627"/>
              <a:gd name="T18" fmla="*/ 2147483647 w 3563"/>
              <a:gd name="T19" fmla="*/ 2147483647 h 1627"/>
              <a:gd name="T20" fmla="*/ 2147483647 w 3563"/>
              <a:gd name="T21" fmla="*/ 2147483647 h 1627"/>
              <a:gd name="T22" fmla="*/ 2147483647 w 3563"/>
              <a:gd name="T23" fmla="*/ 2147483647 h 1627"/>
              <a:gd name="T24" fmla="*/ 2147483647 w 3563"/>
              <a:gd name="T25" fmla="*/ 2147483647 h 1627"/>
              <a:gd name="T26" fmla="*/ 2147483647 w 3563"/>
              <a:gd name="T27" fmla="*/ 2147483647 h 1627"/>
              <a:gd name="T28" fmla="*/ 2147483647 w 3563"/>
              <a:gd name="T29" fmla="*/ 2147483647 h 1627"/>
              <a:gd name="T30" fmla="*/ 2147483647 w 3563"/>
              <a:gd name="T31" fmla="*/ 2147483647 h 1627"/>
              <a:gd name="T32" fmla="*/ 2147483647 w 3563"/>
              <a:gd name="T33" fmla="*/ 2147483647 h 1627"/>
              <a:gd name="T34" fmla="*/ 2147483647 w 3563"/>
              <a:gd name="T35" fmla="*/ 2147483647 h 1627"/>
              <a:gd name="T36" fmla="*/ 0 w 3563"/>
              <a:gd name="T37" fmla="*/ 2147483647 h 1627"/>
              <a:gd name="T38" fmla="*/ 0 w 3563"/>
              <a:gd name="T39" fmla="*/ 2147483647 h 1627"/>
              <a:gd name="T40" fmla="*/ 2147483647 w 3563"/>
              <a:gd name="T41" fmla="*/ 2147483647 h 1627"/>
              <a:gd name="T42" fmla="*/ 2147483647 w 3563"/>
              <a:gd name="T43" fmla="*/ 2147483647 h 1627"/>
              <a:gd name="T44" fmla="*/ 2147483647 w 3563"/>
              <a:gd name="T45" fmla="*/ 2147483647 h 1627"/>
              <a:gd name="T46" fmla="*/ 2147483647 w 3563"/>
              <a:gd name="T47" fmla="*/ 2147483647 h 1627"/>
              <a:gd name="T48" fmla="*/ 2147483647 w 3563"/>
              <a:gd name="T49" fmla="*/ 2147483647 h 1627"/>
              <a:gd name="T50" fmla="*/ 2147483647 w 3563"/>
              <a:gd name="T51" fmla="*/ 2147483647 h 1627"/>
              <a:gd name="T52" fmla="*/ 2147483647 w 3563"/>
              <a:gd name="T53" fmla="*/ 2147483647 h 1627"/>
              <a:gd name="T54" fmla="*/ 2147483647 w 3563"/>
              <a:gd name="T55" fmla="*/ 2147483647 h 1627"/>
              <a:gd name="T56" fmla="*/ 2147483647 w 3563"/>
              <a:gd name="T57" fmla="*/ 2147483647 h 1627"/>
              <a:gd name="T58" fmla="*/ 2147483647 w 3563"/>
              <a:gd name="T59" fmla="*/ 2147483647 h 1627"/>
              <a:gd name="T60" fmla="*/ 2147483647 w 3563"/>
              <a:gd name="T61" fmla="*/ 2147483647 h 1627"/>
              <a:gd name="T62" fmla="*/ 2147483647 w 3563"/>
              <a:gd name="T63" fmla="*/ 2147483647 h 1627"/>
              <a:gd name="T64" fmla="*/ 2147483647 w 3563"/>
              <a:gd name="T65" fmla="*/ 2147483647 h 1627"/>
              <a:gd name="T66" fmla="*/ 2147483647 w 3563"/>
              <a:gd name="T67" fmla="*/ 2147483647 h 1627"/>
              <a:gd name="T68" fmla="*/ 2147483647 w 3563"/>
              <a:gd name="T69" fmla="*/ 2147483647 h 1627"/>
              <a:gd name="T70" fmla="*/ 2147483647 w 3563"/>
              <a:gd name="T71" fmla="*/ 2147483647 h 1627"/>
              <a:gd name="T72" fmla="*/ 2147483647 w 3563"/>
              <a:gd name="T73" fmla="*/ 2147483647 h 1627"/>
              <a:gd name="T74" fmla="*/ 2147483647 w 3563"/>
              <a:gd name="T75" fmla="*/ 2147483647 h 1627"/>
              <a:gd name="T76" fmla="*/ 2147483647 w 3563"/>
              <a:gd name="T77" fmla="*/ 0 h 16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63"/>
              <a:gd name="T118" fmla="*/ 0 h 1627"/>
              <a:gd name="T119" fmla="*/ 3563 w 3563"/>
              <a:gd name="T120" fmla="*/ 1627 h 16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63" h="1627">
                <a:moveTo>
                  <a:pt x="3563" y="0"/>
                </a:moveTo>
                <a:lnTo>
                  <a:pt x="3450" y="121"/>
                </a:lnTo>
                <a:lnTo>
                  <a:pt x="3329" y="236"/>
                </a:lnTo>
                <a:lnTo>
                  <a:pt x="3067" y="450"/>
                </a:lnTo>
                <a:lnTo>
                  <a:pt x="2924" y="546"/>
                </a:lnTo>
                <a:lnTo>
                  <a:pt x="2776" y="636"/>
                </a:lnTo>
                <a:lnTo>
                  <a:pt x="2460" y="795"/>
                </a:lnTo>
                <a:lnTo>
                  <a:pt x="2294" y="862"/>
                </a:lnTo>
                <a:lnTo>
                  <a:pt x="2122" y="922"/>
                </a:lnTo>
                <a:lnTo>
                  <a:pt x="1946" y="972"/>
                </a:lnTo>
                <a:lnTo>
                  <a:pt x="1765" y="1015"/>
                </a:lnTo>
                <a:lnTo>
                  <a:pt x="1579" y="1049"/>
                </a:lnTo>
                <a:lnTo>
                  <a:pt x="1391" y="1073"/>
                </a:lnTo>
                <a:lnTo>
                  <a:pt x="1198" y="1088"/>
                </a:lnTo>
                <a:lnTo>
                  <a:pt x="1003" y="1094"/>
                </a:lnTo>
                <a:lnTo>
                  <a:pt x="742" y="1084"/>
                </a:lnTo>
                <a:lnTo>
                  <a:pt x="488" y="1058"/>
                </a:lnTo>
                <a:lnTo>
                  <a:pt x="241" y="1015"/>
                </a:lnTo>
                <a:lnTo>
                  <a:pt x="0" y="957"/>
                </a:lnTo>
                <a:lnTo>
                  <a:pt x="0" y="1490"/>
                </a:lnTo>
                <a:lnTo>
                  <a:pt x="241" y="1549"/>
                </a:lnTo>
                <a:lnTo>
                  <a:pt x="488" y="1592"/>
                </a:lnTo>
                <a:lnTo>
                  <a:pt x="742" y="1618"/>
                </a:lnTo>
                <a:lnTo>
                  <a:pt x="1003" y="1627"/>
                </a:lnTo>
                <a:lnTo>
                  <a:pt x="1198" y="1622"/>
                </a:lnTo>
                <a:lnTo>
                  <a:pt x="1391" y="1606"/>
                </a:lnTo>
                <a:lnTo>
                  <a:pt x="1579" y="1582"/>
                </a:lnTo>
                <a:lnTo>
                  <a:pt x="1765" y="1549"/>
                </a:lnTo>
                <a:lnTo>
                  <a:pt x="1946" y="1506"/>
                </a:lnTo>
                <a:lnTo>
                  <a:pt x="2122" y="1455"/>
                </a:lnTo>
                <a:lnTo>
                  <a:pt x="2294" y="1395"/>
                </a:lnTo>
                <a:lnTo>
                  <a:pt x="2460" y="1328"/>
                </a:lnTo>
                <a:lnTo>
                  <a:pt x="2776" y="1169"/>
                </a:lnTo>
                <a:lnTo>
                  <a:pt x="2924" y="1079"/>
                </a:lnTo>
                <a:lnTo>
                  <a:pt x="3067" y="983"/>
                </a:lnTo>
                <a:lnTo>
                  <a:pt x="3329" y="769"/>
                </a:lnTo>
                <a:lnTo>
                  <a:pt x="3450" y="654"/>
                </a:lnTo>
                <a:lnTo>
                  <a:pt x="3563" y="533"/>
                </a:lnTo>
                <a:lnTo>
                  <a:pt x="3563" y="0"/>
                </a:lnTo>
                <a:close/>
              </a:path>
            </a:pathLst>
          </a:custGeom>
          <a:solidFill>
            <a:srgbClr val="5F0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7" name="Freeform 20"/>
          <p:cNvSpPr>
            <a:spLocks/>
          </p:cNvSpPr>
          <p:nvPr/>
        </p:nvSpPr>
        <p:spPr bwMode="auto">
          <a:xfrm>
            <a:off x="3770313" y="4708525"/>
            <a:ext cx="1884362" cy="860425"/>
          </a:xfrm>
          <a:custGeom>
            <a:avLst/>
            <a:gdLst>
              <a:gd name="T0" fmla="*/ 2147483647 w 3563"/>
              <a:gd name="T1" fmla="*/ 0 h 1627"/>
              <a:gd name="T2" fmla="*/ 2147483647 w 3563"/>
              <a:gd name="T3" fmla="*/ 2147483647 h 1627"/>
              <a:gd name="T4" fmla="*/ 2147483647 w 3563"/>
              <a:gd name="T5" fmla="*/ 2147483647 h 1627"/>
              <a:gd name="T6" fmla="*/ 2147483647 w 3563"/>
              <a:gd name="T7" fmla="*/ 2147483647 h 1627"/>
              <a:gd name="T8" fmla="*/ 2147483647 w 3563"/>
              <a:gd name="T9" fmla="*/ 2147483647 h 1627"/>
              <a:gd name="T10" fmla="*/ 2147483647 w 3563"/>
              <a:gd name="T11" fmla="*/ 2147483647 h 1627"/>
              <a:gd name="T12" fmla="*/ 2147483647 w 3563"/>
              <a:gd name="T13" fmla="*/ 2147483647 h 1627"/>
              <a:gd name="T14" fmla="*/ 2147483647 w 3563"/>
              <a:gd name="T15" fmla="*/ 2147483647 h 1627"/>
              <a:gd name="T16" fmla="*/ 2147483647 w 3563"/>
              <a:gd name="T17" fmla="*/ 2147483647 h 1627"/>
              <a:gd name="T18" fmla="*/ 2147483647 w 3563"/>
              <a:gd name="T19" fmla="*/ 2147483647 h 1627"/>
              <a:gd name="T20" fmla="*/ 2147483647 w 3563"/>
              <a:gd name="T21" fmla="*/ 2147483647 h 1627"/>
              <a:gd name="T22" fmla="*/ 2147483647 w 3563"/>
              <a:gd name="T23" fmla="*/ 2147483647 h 1627"/>
              <a:gd name="T24" fmla="*/ 2147483647 w 3563"/>
              <a:gd name="T25" fmla="*/ 2147483647 h 1627"/>
              <a:gd name="T26" fmla="*/ 2147483647 w 3563"/>
              <a:gd name="T27" fmla="*/ 2147483647 h 1627"/>
              <a:gd name="T28" fmla="*/ 2147483647 w 3563"/>
              <a:gd name="T29" fmla="*/ 2147483647 h 1627"/>
              <a:gd name="T30" fmla="*/ 2147483647 w 3563"/>
              <a:gd name="T31" fmla="*/ 2147483647 h 1627"/>
              <a:gd name="T32" fmla="*/ 2147483647 w 3563"/>
              <a:gd name="T33" fmla="*/ 2147483647 h 1627"/>
              <a:gd name="T34" fmla="*/ 2147483647 w 3563"/>
              <a:gd name="T35" fmla="*/ 2147483647 h 1627"/>
              <a:gd name="T36" fmla="*/ 0 w 3563"/>
              <a:gd name="T37" fmla="*/ 2147483647 h 1627"/>
              <a:gd name="T38" fmla="*/ 0 w 3563"/>
              <a:gd name="T39" fmla="*/ 2147483647 h 1627"/>
              <a:gd name="T40" fmla="*/ 2147483647 w 3563"/>
              <a:gd name="T41" fmla="*/ 2147483647 h 1627"/>
              <a:gd name="T42" fmla="*/ 2147483647 w 3563"/>
              <a:gd name="T43" fmla="*/ 2147483647 h 1627"/>
              <a:gd name="T44" fmla="*/ 2147483647 w 3563"/>
              <a:gd name="T45" fmla="*/ 2147483647 h 1627"/>
              <a:gd name="T46" fmla="*/ 2147483647 w 3563"/>
              <a:gd name="T47" fmla="*/ 2147483647 h 1627"/>
              <a:gd name="T48" fmla="*/ 2147483647 w 3563"/>
              <a:gd name="T49" fmla="*/ 2147483647 h 1627"/>
              <a:gd name="T50" fmla="*/ 2147483647 w 3563"/>
              <a:gd name="T51" fmla="*/ 2147483647 h 1627"/>
              <a:gd name="T52" fmla="*/ 2147483647 w 3563"/>
              <a:gd name="T53" fmla="*/ 2147483647 h 1627"/>
              <a:gd name="T54" fmla="*/ 2147483647 w 3563"/>
              <a:gd name="T55" fmla="*/ 2147483647 h 1627"/>
              <a:gd name="T56" fmla="*/ 2147483647 w 3563"/>
              <a:gd name="T57" fmla="*/ 2147483647 h 1627"/>
              <a:gd name="T58" fmla="*/ 2147483647 w 3563"/>
              <a:gd name="T59" fmla="*/ 2147483647 h 1627"/>
              <a:gd name="T60" fmla="*/ 2147483647 w 3563"/>
              <a:gd name="T61" fmla="*/ 2147483647 h 1627"/>
              <a:gd name="T62" fmla="*/ 2147483647 w 3563"/>
              <a:gd name="T63" fmla="*/ 2147483647 h 1627"/>
              <a:gd name="T64" fmla="*/ 2147483647 w 3563"/>
              <a:gd name="T65" fmla="*/ 2147483647 h 1627"/>
              <a:gd name="T66" fmla="*/ 2147483647 w 3563"/>
              <a:gd name="T67" fmla="*/ 2147483647 h 1627"/>
              <a:gd name="T68" fmla="*/ 2147483647 w 3563"/>
              <a:gd name="T69" fmla="*/ 2147483647 h 1627"/>
              <a:gd name="T70" fmla="*/ 2147483647 w 3563"/>
              <a:gd name="T71" fmla="*/ 2147483647 h 1627"/>
              <a:gd name="T72" fmla="*/ 2147483647 w 3563"/>
              <a:gd name="T73" fmla="*/ 2147483647 h 1627"/>
              <a:gd name="T74" fmla="*/ 2147483647 w 3563"/>
              <a:gd name="T75" fmla="*/ 2147483647 h 1627"/>
              <a:gd name="T76" fmla="*/ 2147483647 w 3563"/>
              <a:gd name="T77" fmla="*/ 0 h 162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63"/>
              <a:gd name="T118" fmla="*/ 0 h 1627"/>
              <a:gd name="T119" fmla="*/ 3563 w 3563"/>
              <a:gd name="T120" fmla="*/ 1627 h 162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63" h="1627">
                <a:moveTo>
                  <a:pt x="3563" y="0"/>
                </a:moveTo>
                <a:lnTo>
                  <a:pt x="3450" y="121"/>
                </a:lnTo>
                <a:lnTo>
                  <a:pt x="3329" y="236"/>
                </a:lnTo>
                <a:lnTo>
                  <a:pt x="3067" y="450"/>
                </a:lnTo>
                <a:lnTo>
                  <a:pt x="2924" y="546"/>
                </a:lnTo>
                <a:lnTo>
                  <a:pt x="2776" y="636"/>
                </a:lnTo>
                <a:lnTo>
                  <a:pt x="2460" y="795"/>
                </a:lnTo>
                <a:lnTo>
                  <a:pt x="2294" y="862"/>
                </a:lnTo>
                <a:lnTo>
                  <a:pt x="2122" y="922"/>
                </a:lnTo>
                <a:lnTo>
                  <a:pt x="1946" y="972"/>
                </a:lnTo>
                <a:lnTo>
                  <a:pt x="1765" y="1015"/>
                </a:lnTo>
                <a:lnTo>
                  <a:pt x="1579" y="1049"/>
                </a:lnTo>
                <a:lnTo>
                  <a:pt x="1391" y="1073"/>
                </a:lnTo>
                <a:lnTo>
                  <a:pt x="1198" y="1088"/>
                </a:lnTo>
                <a:lnTo>
                  <a:pt x="1003" y="1094"/>
                </a:lnTo>
                <a:lnTo>
                  <a:pt x="742" y="1084"/>
                </a:lnTo>
                <a:lnTo>
                  <a:pt x="488" y="1058"/>
                </a:lnTo>
                <a:lnTo>
                  <a:pt x="241" y="1015"/>
                </a:lnTo>
                <a:lnTo>
                  <a:pt x="0" y="957"/>
                </a:lnTo>
                <a:lnTo>
                  <a:pt x="0" y="1490"/>
                </a:lnTo>
                <a:lnTo>
                  <a:pt x="241" y="1549"/>
                </a:lnTo>
                <a:lnTo>
                  <a:pt x="488" y="1592"/>
                </a:lnTo>
                <a:lnTo>
                  <a:pt x="742" y="1618"/>
                </a:lnTo>
                <a:lnTo>
                  <a:pt x="1003" y="1627"/>
                </a:lnTo>
                <a:lnTo>
                  <a:pt x="1198" y="1622"/>
                </a:lnTo>
                <a:lnTo>
                  <a:pt x="1391" y="1606"/>
                </a:lnTo>
                <a:lnTo>
                  <a:pt x="1579" y="1582"/>
                </a:lnTo>
                <a:lnTo>
                  <a:pt x="1765" y="1549"/>
                </a:lnTo>
                <a:lnTo>
                  <a:pt x="1946" y="1506"/>
                </a:lnTo>
                <a:lnTo>
                  <a:pt x="2122" y="1455"/>
                </a:lnTo>
                <a:lnTo>
                  <a:pt x="2294" y="1395"/>
                </a:lnTo>
                <a:lnTo>
                  <a:pt x="2460" y="1328"/>
                </a:lnTo>
                <a:lnTo>
                  <a:pt x="2776" y="1169"/>
                </a:lnTo>
                <a:lnTo>
                  <a:pt x="2924" y="1079"/>
                </a:lnTo>
                <a:lnTo>
                  <a:pt x="3067" y="983"/>
                </a:lnTo>
                <a:lnTo>
                  <a:pt x="3329" y="769"/>
                </a:lnTo>
                <a:lnTo>
                  <a:pt x="3450" y="654"/>
                </a:lnTo>
                <a:lnTo>
                  <a:pt x="3563" y="533"/>
                </a:lnTo>
                <a:lnTo>
                  <a:pt x="3563"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Freeform 21"/>
          <p:cNvSpPr>
            <a:spLocks/>
          </p:cNvSpPr>
          <p:nvPr/>
        </p:nvSpPr>
        <p:spPr bwMode="auto">
          <a:xfrm>
            <a:off x="2622550" y="2459038"/>
            <a:ext cx="3357563" cy="2755900"/>
          </a:xfrm>
          <a:custGeom>
            <a:avLst/>
            <a:gdLst>
              <a:gd name="T0" fmla="*/ 2147483647 w 6345"/>
              <a:gd name="T1" fmla="*/ 2147483647 h 5209"/>
              <a:gd name="T2" fmla="*/ 2147483647 w 6345"/>
              <a:gd name="T3" fmla="*/ 2147483647 h 5209"/>
              <a:gd name="T4" fmla="*/ 2147483647 w 6345"/>
              <a:gd name="T5" fmla="*/ 2147483647 h 5209"/>
              <a:gd name="T6" fmla="*/ 2147483647 w 6345"/>
              <a:gd name="T7" fmla="*/ 2147483647 h 5209"/>
              <a:gd name="T8" fmla="*/ 2147483647 w 6345"/>
              <a:gd name="T9" fmla="*/ 2147483647 h 5209"/>
              <a:gd name="T10" fmla="*/ 2147483647 w 6345"/>
              <a:gd name="T11" fmla="*/ 2147483647 h 5209"/>
              <a:gd name="T12" fmla="*/ 2147483647 w 6345"/>
              <a:gd name="T13" fmla="*/ 2147483647 h 5209"/>
              <a:gd name="T14" fmla="*/ 2147483647 w 6345"/>
              <a:gd name="T15" fmla="*/ 2147483647 h 5209"/>
              <a:gd name="T16" fmla="*/ 2147483647 w 6345"/>
              <a:gd name="T17" fmla="*/ 2147483647 h 5209"/>
              <a:gd name="T18" fmla="*/ 2147483647 w 6345"/>
              <a:gd name="T19" fmla="*/ 2147483647 h 5209"/>
              <a:gd name="T20" fmla="*/ 2147483647 w 6345"/>
              <a:gd name="T21" fmla="*/ 2147483647 h 5209"/>
              <a:gd name="T22" fmla="*/ 2147483647 w 6345"/>
              <a:gd name="T23" fmla="*/ 2147483647 h 5209"/>
              <a:gd name="T24" fmla="*/ 2147483647 w 6345"/>
              <a:gd name="T25" fmla="*/ 2147483647 h 5209"/>
              <a:gd name="T26" fmla="*/ 2147483647 w 6345"/>
              <a:gd name="T27" fmla="*/ 2147483647 h 5209"/>
              <a:gd name="T28" fmla="*/ 2147483647 w 6345"/>
              <a:gd name="T29" fmla="*/ 2147483647 h 5209"/>
              <a:gd name="T30" fmla="*/ 2147483647 w 6345"/>
              <a:gd name="T31" fmla="*/ 2147483647 h 5209"/>
              <a:gd name="T32" fmla="*/ 2147483647 w 6345"/>
              <a:gd name="T33" fmla="*/ 0 h 5209"/>
              <a:gd name="T34" fmla="*/ 2147483647 w 6345"/>
              <a:gd name="T35" fmla="*/ 2147483647 h 5209"/>
              <a:gd name="T36" fmla="*/ 2147483647 w 6345"/>
              <a:gd name="T37" fmla="*/ 2147483647 h 5209"/>
              <a:gd name="T38" fmla="*/ 2147483647 w 6345"/>
              <a:gd name="T39" fmla="*/ 2147483647 h 5209"/>
              <a:gd name="T40" fmla="*/ 2147483647 w 6345"/>
              <a:gd name="T41" fmla="*/ 2147483647 h 5209"/>
              <a:gd name="T42" fmla="*/ 2147483647 w 6345"/>
              <a:gd name="T43" fmla="*/ 2147483647 h 5209"/>
              <a:gd name="T44" fmla="*/ 2147483647 w 6345"/>
              <a:gd name="T45" fmla="*/ 2147483647 h 5209"/>
              <a:gd name="T46" fmla="*/ 2147483647 w 6345"/>
              <a:gd name="T47" fmla="*/ 2147483647 h 5209"/>
              <a:gd name="T48" fmla="*/ 2147483647 w 6345"/>
              <a:gd name="T49" fmla="*/ 2147483647 h 5209"/>
              <a:gd name="T50" fmla="*/ 2147483647 w 6345"/>
              <a:gd name="T51" fmla="*/ 2147483647 h 5209"/>
              <a:gd name="T52" fmla="*/ 2147483647 w 6345"/>
              <a:gd name="T53" fmla="*/ 2147483647 h 5209"/>
              <a:gd name="T54" fmla="*/ 2147483647 w 6345"/>
              <a:gd name="T55" fmla="*/ 2147483647 h 5209"/>
              <a:gd name="T56" fmla="*/ 2147483647 w 6345"/>
              <a:gd name="T57" fmla="*/ 2147483647 h 5209"/>
              <a:gd name="T58" fmla="*/ 2147483647 w 6345"/>
              <a:gd name="T59" fmla="*/ 2147483647 h 5209"/>
              <a:gd name="T60" fmla="*/ 2147483647 w 6345"/>
              <a:gd name="T61" fmla="*/ 2147483647 h 5209"/>
              <a:gd name="T62" fmla="*/ 2147483647 w 6345"/>
              <a:gd name="T63" fmla="*/ 2147483647 h 5209"/>
              <a:gd name="T64" fmla="*/ 0 w 6345"/>
              <a:gd name="T65" fmla="*/ 2147483647 h 5209"/>
              <a:gd name="T66" fmla="*/ 2147483647 w 6345"/>
              <a:gd name="T67" fmla="*/ 2147483647 h 5209"/>
              <a:gd name="T68" fmla="*/ 2147483647 w 6345"/>
              <a:gd name="T69" fmla="*/ 2147483647 h 5209"/>
              <a:gd name="T70" fmla="*/ 2147483647 w 6345"/>
              <a:gd name="T71" fmla="*/ 2147483647 h 5209"/>
              <a:gd name="T72" fmla="*/ 2147483647 w 6345"/>
              <a:gd name="T73" fmla="*/ 2147483647 h 5209"/>
              <a:gd name="T74" fmla="*/ 2147483647 w 6345"/>
              <a:gd name="T75" fmla="*/ 2147483647 h 5209"/>
              <a:gd name="T76" fmla="*/ 2147483647 w 6345"/>
              <a:gd name="T77" fmla="*/ 2147483647 h 5209"/>
              <a:gd name="T78" fmla="*/ 2147483647 w 6345"/>
              <a:gd name="T79" fmla="*/ 2147483647 h 5209"/>
              <a:gd name="T80" fmla="*/ 2147483647 w 6345"/>
              <a:gd name="T81" fmla="*/ 2147483647 h 5209"/>
              <a:gd name="T82" fmla="*/ 2147483647 w 6345"/>
              <a:gd name="T83" fmla="*/ 2147483647 h 5209"/>
              <a:gd name="T84" fmla="*/ 2147483647 w 6345"/>
              <a:gd name="T85" fmla="*/ 2147483647 h 5209"/>
              <a:gd name="T86" fmla="*/ 2147483647 w 6345"/>
              <a:gd name="T87" fmla="*/ 2147483647 h 5209"/>
              <a:gd name="T88" fmla="*/ 2147483647 w 6345"/>
              <a:gd name="T89" fmla="*/ 2147483647 h 5209"/>
              <a:gd name="T90" fmla="*/ 2147483647 w 6345"/>
              <a:gd name="T91" fmla="*/ 2147483647 h 5209"/>
              <a:gd name="T92" fmla="*/ 2147483647 w 6345"/>
              <a:gd name="T93" fmla="*/ 2147483647 h 5209"/>
              <a:gd name="T94" fmla="*/ 2147483647 w 6345"/>
              <a:gd name="T95" fmla="*/ 2147483647 h 5209"/>
              <a:gd name="T96" fmla="*/ 2147483647 w 6345"/>
              <a:gd name="T97" fmla="*/ 2147483647 h 5209"/>
              <a:gd name="T98" fmla="*/ 2147483647 w 6345"/>
              <a:gd name="T99" fmla="*/ 2147483647 h 5209"/>
              <a:gd name="T100" fmla="*/ 2147483647 w 6345"/>
              <a:gd name="T101" fmla="*/ 2147483647 h 52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45"/>
              <a:gd name="T154" fmla="*/ 0 h 5209"/>
              <a:gd name="T155" fmla="*/ 6345 w 6345"/>
              <a:gd name="T156" fmla="*/ 5209 h 520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45" h="5209">
                <a:moveTo>
                  <a:pt x="6345" y="2673"/>
                </a:moveTo>
                <a:lnTo>
                  <a:pt x="6327" y="2399"/>
                </a:lnTo>
                <a:lnTo>
                  <a:pt x="6280" y="2133"/>
                </a:lnTo>
                <a:lnTo>
                  <a:pt x="6202" y="1878"/>
                </a:lnTo>
                <a:lnTo>
                  <a:pt x="6095" y="1633"/>
                </a:lnTo>
                <a:lnTo>
                  <a:pt x="5962" y="1398"/>
                </a:lnTo>
                <a:lnTo>
                  <a:pt x="5803" y="1178"/>
                </a:lnTo>
                <a:lnTo>
                  <a:pt x="5619" y="973"/>
                </a:lnTo>
                <a:lnTo>
                  <a:pt x="5415" y="783"/>
                </a:lnTo>
                <a:lnTo>
                  <a:pt x="5190" y="611"/>
                </a:lnTo>
                <a:lnTo>
                  <a:pt x="4945" y="457"/>
                </a:lnTo>
                <a:lnTo>
                  <a:pt x="4684" y="322"/>
                </a:lnTo>
                <a:lnTo>
                  <a:pt x="4406" y="210"/>
                </a:lnTo>
                <a:lnTo>
                  <a:pt x="4115" y="120"/>
                </a:lnTo>
                <a:lnTo>
                  <a:pt x="3811" y="54"/>
                </a:lnTo>
                <a:lnTo>
                  <a:pt x="3496" y="14"/>
                </a:lnTo>
                <a:lnTo>
                  <a:pt x="3172" y="0"/>
                </a:lnTo>
                <a:lnTo>
                  <a:pt x="2847" y="14"/>
                </a:lnTo>
                <a:lnTo>
                  <a:pt x="2533" y="54"/>
                </a:lnTo>
                <a:lnTo>
                  <a:pt x="2229" y="120"/>
                </a:lnTo>
                <a:lnTo>
                  <a:pt x="1937" y="210"/>
                </a:lnTo>
                <a:lnTo>
                  <a:pt x="1660" y="322"/>
                </a:lnTo>
                <a:lnTo>
                  <a:pt x="1399" y="457"/>
                </a:lnTo>
                <a:lnTo>
                  <a:pt x="1154" y="611"/>
                </a:lnTo>
                <a:lnTo>
                  <a:pt x="929" y="783"/>
                </a:lnTo>
                <a:lnTo>
                  <a:pt x="724" y="973"/>
                </a:lnTo>
                <a:lnTo>
                  <a:pt x="541" y="1178"/>
                </a:lnTo>
                <a:lnTo>
                  <a:pt x="382" y="1398"/>
                </a:lnTo>
                <a:lnTo>
                  <a:pt x="248" y="1633"/>
                </a:lnTo>
                <a:lnTo>
                  <a:pt x="142" y="1878"/>
                </a:lnTo>
                <a:lnTo>
                  <a:pt x="64" y="2133"/>
                </a:lnTo>
                <a:lnTo>
                  <a:pt x="16" y="2399"/>
                </a:lnTo>
                <a:lnTo>
                  <a:pt x="0" y="2673"/>
                </a:lnTo>
                <a:lnTo>
                  <a:pt x="10" y="2892"/>
                </a:lnTo>
                <a:lnTo>
                  <a:pt x="41" y="3106"/>
                </a:lnTo>
                <a:lnTo>
                  <a:pt x="92" y="3314"/>
                </a:lnTo>
                <a:lnTo>
                  <a:pt x="161" y="3518"/>
                </a:lnTo>
                <a:lnTo>
                  <a:pt x="248" y="3712"/>
                </a:lnTo>
                <a:lnTo>
                  <a:pt x="354" y="3901"/>
                </a:lnTo>
                <a:lnTo>
                  <a:pt x="475" y="4080"/>
                </a:lnTo>
                <a:lnTo>
                  <a:pt x="612" y="4251"/>
                </a:lnTo>
                <a:lnTo>
                  <a:pt x="764" y="4411"/>
                </a:lnTo>
                <a:lnTo>
                  <a:pt x="929" y="4562"/>
                </a:lnTo>
                <a:lnTo>
                  <a:pt x="1107" y="4702"/>
                </a:lnTo>
                <a:lnTo>
                  <a:pt x="1299" y="4829"/>
                </a:lnTo>
                <a:lnTo>
                  <a:pt x="1501" y="4944"/>
                </a:lnTo>
                <a:lnTo>
                  <a:pt x="1714" y="5046"/>
                </a:lnTo>
                <a:lnTo>
                  <a:pt x="1937" y="5134"/>
                </a:lnTo>
                <a:lnTo>
                  <a:pt x="2169" y="5209"/>
                </a:lnTo>
                <a:lnTo>
                  <a:pt x="3172" y="2673"/>
                </a:lnTo>
                <a:lnTo>
                  <a:pt x="6345" y="2673"/>
                </a:lnTo>
                <a:close/>
              </a:path>
            </a:pathLst>
          </a:custGeom>
          <a:solidFill>
            <a:srgbClr val="004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9" name="Freeform 22"/>
          <p:cNvSpPr>
            <a:spLocks/>
          </p:cNvSpPr>
          <p:nvPr/>
        </p:nvSpPr>
        <p:spPr bwMode="auto">
          <a:xfrm>
            <a:off x="2622550" y="2459038"/>
            <a:ext cx="3357563" cy="2755900"/>
          </a:xfrm>
          <a:custGeom>
            <a:avLst/>
            <a:gdLst>
              <a:gd name="T0" fmla="*/ 2147483647 w 6345"/>
              <a:gd name="T1" fmla="*/ 2147483647 h 5209"/>
              <a:gd name="T2" fmla="*/ 2147483647 w 6345"/>
              <a:gd name="T3" fmla="*/ 2147483647 h 5209"/>
              <a:gd name="T4" fmla="*/ 2147483647 w 6345"/>
              <a:gd name="T5" fmla="*/ 2147483647 h 5209"/>
              <a:gd name="T6" fmla="*/ 2147483647 w 6345"/>
              <a:gd name="T7" fmla="*/ 2147483647 h 5209"/>
              <a:gd name="T8" fmla="*/ 2147483647 w 6345"/>
              <a:gd name="T9" fmla="*/ 2147483647 h 5209"/>
              <a:gd name="T10" fmla="*/ 2147483647 w 6345"/>
              <a:gd name="T11" fmla="*/ 2147483647 h 5209"/>
              <a:gd name="T12" fmla="*/ 2147483647 w 6345"/>
              <a:gd name="T13" fmla="*/ 2147483647 h 5209"/>
              <a:gd name="T14" fmla="*/ 2147483647 w 6345"/>
              <a:gd name="T15" fmla="*/ 2147483647 h 5209"/>
              <a:gd name="T16" fmla="*/ 2147483647 w 6345"/>
              <a:gd name="T17" fmla="*/ 2147483647 h 5209"/>
              <a:gd name="T18" fmla="*/ 2147483647 w 6345"/>
              <a:gd name="T19" fmla="*/ 2147483647 h 5209"/>
              <a:gd name="T20" fmla="*/ 2147483647 w 6345"/>
              <a:gd name="T21" fmla="*/ 2147483647 h 5209"/>
              <a:gd name="T22" fmla="*/ 2147483647 w 6345"/>
              <a:gd name="T23" fmla="*/ 2147483647 h 5209"/>
              <a:gd name="T24" fmla="*/ 2147483647 w 6345"/>
              <a:gd name="T25" fmla="*/ 2147483647 h 5209"/>
              <a:gd name="T26" fmla="*/ 2147483647 w 6345"/>
              <a:gd name="T27" fmla="*/ 2147483647 h 5209"/>
              <a:gd name="T28" fmla="*/ 2147483647 w 6345"/>
              <a:gd name="T29" fmla="*/ 2147483647 h 5209"/>
              <a:gd name="T30" fmla="*/ 2147483647 w 6345"/>
              <a:gd name="T31" fmla="*/ 2147483647 h 5209"/>
              <a:gd name="T32" fmla="*/ 2147483647 w 6345"/>
              <a:gd name="T33" fmla="*/ 0 h 5209"/>
              <a:gd name="T34" fmla="*/ 2147483647 w 6345"/>
              <a:gd name="T35" fmla="*/ 2147483647 h 5209"/>
              <a:gd name="T36" fmla="*/ 2147483647 w 6345"/>
              <a:gd name="T37" fmla="*/ 2147483647 h 5209"/>
              <a:gd name="T38" fmla="*/ 2147483647 w 6345"/>
              <a:gd name="T39" fmla="*/ 2147483647 h 5209"/>
              <a:gd name="T40" fmla="*/ 2147483647 w 6345"/>
              <a:gd name="T41" fmla="*/ 2147483647 h 5209"/>
              <a:gd name="T42" fmla="*/ 2147483647 w 6345"/>
              <a:gd name="T43" fmla="*/ 2147483647 h 5209"/>
              <a:gd name="T44" fmla="*/ 2147483647 w 6345"/>
              <a:gd name="T45" fmla="*/ 2147483647 h 5209"/>
              <a:gd name="T46" fmla="*/ 2147483647 w 6345"/>
              <a:gd name="T47" fmla="*/ 2147483647 h 5209"/>
              <a:gd name="T48" fmla="*/ 2147483647 w 6345"/>
              <a:gd name="T49" fmla="*/ 2147483647 h 5209"/>
              <a:gd name="T50" fmla="*/ 2147483647 w 6345"/>
              <a:gd name="T51" fmla="*/ 2147483647 h 5209"/>
              <a:gd name="T52" fmla="*/ 2147483647 w 6345"/>
              <a:gd name="T53" fmla="*/ 2147483647 h 5209"/>
              <a:gd name="T54" fmla="*/ 2147483647 w 6345"/>
              <a:gd name="T55" fmla="*/ 2147483647 h 5209"/>
              <a:gd name="T56" fmla="*/ 2147483647 w 6345"/>
              <a:gd name="T57" fmla="*/ 2147483647 h 5209"/>
              <a:gd name="T58" fmla="*/ 2147483647 w 6345"/>
              <a:gd name="T59" fmla="*/ 2147483647 h 5209"/>
              <a:gd name="T60" fmla="*/ 2147483647 w 6345"/>
              <a:gd name="T61" fmla="*/ 2147483647 h 5209"/>
              <a:gd name="T62" fmla="*/ 2147483647 w 6345"/>
              <a:gd name="T63" fmla="*/ 2147483647 h 5209"/>
              <a:gd name="T64" fmla="*/ 0 w 6345"/>
              <a:gd name="T65" fmla="*/ 2147483647 h 5209"/>
              <a:gd name="T66" fmla="*/ 2147483647 w 6345"/>
              <a:gd name="T67" fmla="*/ 2147483647 h 5209"/>
              <a:gd name="T68" fmla="*/ 2147483647 w 6345"/>
              <a:gd name="T69" fmla="*/ 2147483647 h 5209"/>
              <a:gd name="T70" fmla="*/ 2147483647 w 6345"/>
              <a:gd name="T71" fmla="*/ 2147483647 h 5209"/>
              <a:gd name="T72" fmla="*/ 2147483647 w 6345"/>
              <a:gd name="T73" fmla="*/ 2147483647 h 5209"/>
              <a:gd name="T74" fmla="*/ 2147483647 w 6345"/>
              <a:gd name="T75" fmla="*/ 2147483647 h 5209"/>
              <a:gd name="T76" fmla="*/ 2147483647 w 6345"/>
              <a:gd name="T77" fmla="*/ 2147483647 h 5209"/>
              <a:gd name="T78" fmla="*/ 2147483647 w 6345"/>
              <a:gd name="T79" fmla="*/ 2147483647 h 5209"/>
              <a:gd name="T80" fmla="*/ 2147483647 w 6345"/>
              <a:gd name="T81" fmla="*/ 2147483647 h 5209"/>
              <a:gd name="T82" fmla="*/ 2147483647 w 6345"/>
              <a:gd name="T83" fmla="*/ 2147483647 h 5209"/>
              <a:gd name="T84" fmla="*/ 2147483647 w 6345"/>
              <a:gd name="T85" fmla="*/ 2147483647 h 5209"/>
              <a:gd name="T86" fmla="*/ 2147483647 w 6345"/>
              <a:gd name="T87" fmla="*/ 2147483647 h 5209"/>
              <a:gd name="T88" fmla="*/ 2147483647 w 6345"/>
              <a:gd name="T89" fmla="*/ 2147483647 h 5209"/>
              <a:gd name="T90" fmla="*/ 2147483647 w 6345"/>
              <a:gd name="T91" fmla="*/ 2147483647 h 5209"/>
              <a:gd name="T92" fmla="*/ 2147483647 w 6345"/>
              <a:gd name="T93" fmla="*/ 2147483647 h 5209"/>
              <a:gd name="T94" fmla="*/ 2147483647 w 6345"/>
              <a:gd name="T95" fmla="*/ 2147483647 h 5209"/>
              <a:gd name="T96" fmla="*/ 2147483647 w 6345"/>
              <a:gd name="T97" fmla="*/ 2147483647 h 5209"/>
              <a:gd name="T98" fmla="*/ 2147483647 w 6345"/>
              <a:gd name="T99" fmla="*/ 2147483647 h 5209"/>
              <a:gd name="T100" fmla="*/ 2147483647 w 6345"/>
              <a:gd name="T101" fmla="*/ 2147483647 h 5209"/>
              <a:gd name="T102" fmla="*/ 2147483647 w 6345"/>
              <a:gd name="T103" fmla="*/ 2147483647 h 52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345"/>
              <a:gd name="T157" fmla="*/ 0 h 5209"/>
              <a:gd name="T158" fmla="*/ 6345 w 6345"/>
              <a:gd name="T159" fmla="*/ 5209 h 52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345" h="5209">
                <a:moveTo>
                  <a:pt x="6345" y="2673"/>
                </a:moveTo>
                <a:lnTo>
                  <a:pt x="6327" y="2399"/>
                </a:lnTo>
                <a:lnTo>
                  <a:pt x="6280" y="2133"/>
                </a:lnTo>
                <a:lnTo>
                  <a:pt x="6202" y="1878"/>
                </a:lnTo>
                <a:lnTo>
                  <a:pt x="6095" y="1633"/>
                </a:lnTo>
                <a:lnTo>
                  <a:pt x="5962" y="1398"/>
                </a:lnTo>
                <a:lnTo>
                  <a:pt x="5803" y="1178"/>
                </a:lnTo>
                <a:lnTo>
                  <a:pt x="5619" y="973"/>
                </a:lnTo>
                <a:lnTo>
                  <a:pt x="5415" y="783"/>
                </a:lnTo>
                <a:lnTo>
                  <a:pt x="5190" y="611"/>
                </a:lnTo>
                <a:lnTo>
                  <a:pt x="4945" y="457"/>
                </a:lnTo>
                <a:lnTo>
                  <a:pt x="4684" y="322"/>
                </a:lnTo>
                <a:lnTo>
                  <a:pt x="4406" y="210"/>
                </a:lnTo>
                <a:lnTo>
                  <a:pt x="4115" y="120"/>
                </a:lnTo>
                <a:lnTo>
                  <a:pt x="3811" y="54"/>
                </a:lnTo>
                <a:lnTo>
                  <a:pt x="3496" y="14"/>
                </a:lnTo>
                <a:lnTo>
                  <a:pt x="3172" y="0"/>
                </a:lnTo>
                <a:lnTo>
                  <a:pt x="2847" y="14"/>
                </a:lnTo>
                <a:lnTo>
                  <a:pt x="2533" y="54"/>
                </a:lnTo>
                <a:lnTo>
                  <a:pt x="2229" y="120"/>
                </a:lnTo>
                <a:lnTo>
                  <a:pt x="1937" y="210"/>
                </a:lnTo>
                <a:lnTo>
                  <a:pt x="1660" y="322"/>
                </a:lnTo>
                <a:lnTo>
                  <a:pt x="1399" y="457"/>
                </a:lnTo>
                <a:lnTo>
                  <a:pt x="1154" y="611"/>
                </a:lnTo>
                <a:lnTo>
                  <a:pt x="929" y="783"/>
                </a:lnTo>
                <a:lnTo>
                  <a:pt x="724" y="973"/>
                </a:lnTo>
                <a:lnTo>
                  <a:pt x="541" y="1178"/>
                </a:lnTo>
                <a:lnTo>
                  <a:pt x="382" y="1398"/>
                </a:lnTo>
                <a:lnTo>
                  <a:pt x="248" y="1633"/>
                </a:lnTo>
                <a:lnTo>
                  <a:pt x="142" y="1878"/>
                </a:lnTo>
                <a:lnTo>
                  <a:pt x="64" y="2133"/>
                </a:lnTo>
                <a:lnTo>
                  <a:pt x="16" y="2399"/>
                </a:lnTo>
                <a:lnTo>
                  <a:pt x="0" y="2673"/>
                </a:lnTo>
                <a:lnTo>
                  <a:pt x="10" y="2892"/>
                </a:lnTo>
                <a:lnTo>
                  <a:pt x="41" y="3106"/>
                </a:lnTo>
                <a:lnTo>
                  <a:pt x="92" y="3314"/>
                </a:lnTo>
                <a:lnTo>
                  <a:pt x="161" y="3518"/>
                </a:lnTo>
                <a:lnTo>
                  <a:pt x="248" y="3712"/>
                </a:lnTo>
                <a:lnTo>
                  <a:pt x="354" y="3901"/>
                </a:lnTo>
                <a:lnTo>
                  <a:pt x="475" y="4080"/>
                </a:lnTo>
                <a:lnTo>
                  <a:pt x="612" y="4251"/>
                </a:lnTo>
                <a:lnTo>
                  <a:pt x="764" y="4411"/>
                </a:lnTo>
                <a:lnTo>
                  <a:pt x="929" y="4562"/>
                </a:lnTo>
                <a:lnTo>
                  <a:pt x="1107" y="4702"/>
                </a:lnTo>
                <a:lnTo>
                  <a:pt x="1299" y="4829"/>
                </a:lnTo>
                <a:lnTo>
                  <a:pt x="1501" y="4944"/>
                </a:lnTo>
                <a:lnTo>
                  <a:pt x="1714" y="5046"/>
                </a:lnTo>
                <a:lnTo>
                  <a:pt x="1937" y="5134"/>
                </a:lnTo>
                <a:lnTo>
                  <a:pt x="2169" y="5209"/>
                </a:lnTo>
                <a:lnTo>
                  <a:pt x="3172" y="2673"/>
                </a:lnTo>
                <a:lnTo>
                  <a:pt x="6345" y="267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0" name="Line 23"/>
          <p:cNvSpPr>
            <a:spLocks noChangeShapeType="1"/>
          </p:cNvSpPr>
          <p:nvPr/>
        </p:nvSpPr>
        <p:spPr bwMode="auto">
          <a:xfrm flipH="1" flipV="1">
            <a:off x="3197225" y="2593975"/>
            <a:ext cx="117475" cy="13493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1" name="Freeform 24"/>
          <p:cNvSpPr>
            <a:spLocks/>
          </p:cNvSpPr>
          <p:nvPr/>
        </p:nvSpPr>
        <p:spPr bwMode="auto">
          <a:xfrm>
            <a:off x="4300538" y="3873500"/>
            <a:ext cx="1679575" cy="835025"/>
          </a:xfrm>
          <a:custGeom>
            <a:avLst/>
            <a:gdLst>
              <a:gd name="T0" fmla="*/ 2147483647 w 3173"/>
              <a:gd name="T1" fmla="*/ 2147483647 h 1579"/>
              <a:gd name="T2" fmla="*/ 2147483647 w 3173"/>
              <a:gd name="T3" fmla="*/ 2147483647 h 1579"/>
              <a:gd name="T4" fmla="*/ 2147483647 w 3173"/>
              <a:gd name="T5" fmla="*/ 2147483647 h 1579"/>
              <a:gd name="T6" fmla="*/ 2147483647 w 3173"/>
              <a:gd name="T7" fmla="*/ 2147483647 h 1579"/>
              <a:gd name="T8" fmla="*/ 2147483647 w 3173"/>
              <a:gd name="T9" fmla="*/ 2147483647 h 1579"/>
              <a:gd name="T10" fmla="*/ 2147483647 w 3173"/>
              <a:gd name="T11" fmla="*/ 2147483647 h 1579"/>
              <a:gd name="T12" fmla="*/ 2147483647 w 3173"/>
              <a:gd name="T13" fmla="*/ 2147483647 h 1579"/>
              <a:gd name="T14" fmla="*/ 2147483647 w 3173"/>
              <a:gd name="T15" fmla="*/ 2147483647 h 1579"/>
              <a:gd name="T16" fmla="*/ 2147483647 w 3173"/>
              <a:gd name="T17" fmla="*/ 0 h 1579"/>
              <a:gd name="T18" fmla="*/ 0 w 3173"/>
              <a:gd name="T19" fmla="*/ 0 h 1579"/>
              <a:gd name="T20" fmla="*/ 2147483647 w 3173"/>
              <a:gd name="T21" fmla="*/ 2147483647 h 15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73"/>
              <a:gd name="T34" fmla="*/ 0 h 1579"/>
              <a:gd name="T35" fmla="*/ 3173 w 3173"/>
              <a:gd name="T36" fmla="*/ 1579 h 15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73" h="1579">
                <a:moveTo>
                  <a:pt x="2560" y="1579"/>
                </a:moveTo>
                <a:lnTo>
                  <a:pt x="2697" y="1407"/>
                </a:lnTo>
                <a:lnTo>
                  <a:pt x="2817" y="1228"/>
                </a:lnTo>
                <a:lnTo>
                  <a:pt x="2922" y="1039"/>
                </a:lnTo>
                <a:lnTo>
                  <a:pt x="3010" y="844"/>
                </a:lnTo>
                <a:lnTo>
                  <a:pt x="3080" y="641"/>
                </a:lnTo>
                <a:lnTo>
                  <a:pt x="3131" y="433"/>
                </a:lnTo>
                <a:lnTo>
                  <a:pt x="3161" y="219"/>
                </a:lnTo>
                <a:lnTo>
                  <a:pt x="3173" y="0"/>
                </a:lnTo>
                <a:lnTo>
                  <a:pt x="0" y="0"/>
                </a:lnTo>
                <a:lnTo>
                  <a:pt x="2560" y="1579"/>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2" name="Freeform 25"/>
          <p:cNvSpPr>
            <a:spLocks/>
          </p:cNvSpPr>
          <p:nvPr/>
        </p:nvSpPr>
        <p:spPr bwMode="auto">
          <a:xfrm>
            <a:off x="4300538" y="3873500"/>
            <a:ext cx="1679575" cy="835025"/>
          </a:xfrm>
          <a:custGeom>
            <a:avLst/>
            <a:gdLst>
              <a:gd name="T0" fmla="*/ 2147483647 w 3173"/>
              <a:gd name="T1" fmla="*/ 2147483647 h 1579"/>
              <a:gd name="T2" fmla="*/ 2147483647 w 3173"/>
              <a:gd name="T3" fmla="*/ 2147483647 h 1579"/>
              <a:gd name="T4" fmla="*/ 2147483647 w 3173"/>
              <a:gd name="T5" fmla="*/ 2147483647 h 1579"/>
              <a:gd name="T6" fmla="*/ 2147483647 w 3173"/>
              <a:gd name="T7" fmla="*/ 2147483647 h 1579"/>
              <a:gd name="T8" fmla="*/ 2147483647 w 3173"/>
              <a:gd name="T9" fmla="*/ 2147483647 h 1579"/>
              <a:gd name="T10" fmla="*/ 2147483647 w 3173"/>
              <a:gd name="T11" fmla="*/ 2147483647 h 1579"/>
              <a:gd name="T12" fmla="*/ 2147483647 w 3173"/>
              <a:gd name="T13" fmla="*/ 2147483647 h 1579"/>
              <a:gd name="T14" fmla="*/ 2147483647 w 3173"/>
              <a:gd name="T15" fmla="*/ 2147483647 h 1579"/>
              <a:gd name="T16" fmla="*/ 2147483647 w 3173"/>
              <a:gd name="T17" fmla="*/ 0 h 1579"/>
              <a:gd name="T18" fmla="*/ 0 w 3173"/>
              <a:gd name="T19" fmla="*/ 0 h 1579"/>
              <a:gd name="T20" fmla="*/ 2147483647 w 3173"/>
              <a:gd name="T21" fmla="*/ 2147483647 h 1579"/>
              <a:gd name="T22" fmla="*/ 2147483647 w 3173"/>
              <a:gd name="T23" fmla="*/ 2147483647 h 15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73"/>
              <a:gd name="T37" fmla="*/ 0 h 1579"/>
              <a:gd name="T38" fmla="*/ 3173 w 3173"/>
              <a:gd name="T39" fmla="*/ 1579 h 15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73" h="1579">
                <a:moveTo>
                  <a:pt x="2560" y="1579"/>
                </a:moveTo>
                <a:lnTo>
                  <a:pt x="2697" y="1407"/>
                </a:lnTo>
                <a:lnTo>
                  <a:pt x="2817" y="1228"/>
                </a:lnTo>
                <a:lnTo>
                  <a:pt x="2922" y="1039"/>
                </a:lnTo>
                <a:lnTo>
                  <a:pt x="3010" y="844"/>
                </a:lnTo>
                <a:lnTo>
                  <a:pt x="3080" y="641"/>
                </a:lnTo>
                <a:lnTo>
                  <a:pt x="3131" y="433"/>
                </a:lnTo>
                <a:lnTo>
                  <a:pt x="3161" y="219"/>
                </a:lnTo>
                <a:lnTo>
                  <a:pt x="3173" y="0"/>
                </a:lnTo>
                <a:lnTo>
                  <a:pt x="0" y="0"/>
                </a:lnTo>
                <a:lnTo>
                  <a:pt x="2560" y="157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3" name="Line 26"/>
          <p:cNvSpPr>
            <a:spLocks noChangeShapeType="1"/>
          </p:cNvSpPr>
          <p:nvPr/>
        </p:nvSpPr>
        <p:spPr bwMode="auto">
          <a:xfrm>
            <a:off x="5897563" y="4591050"/>
            <a:ext cx="163512" cy="444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4" name="Freeform 27"/>
          <p:cNvSpPr>
            <a:spLocks/>
          </p:cNvSpPr>
          <p:nvPr/>
        </p:nvSpPr>
        <p:spPr bwMode="auto">
          <a:xfrm>
            <a:off x="3770313" y="3873500"/>
            <a:ext cx="1884362" cy="1414463"/>
          </a:xfrm>
          <a:custGeom>
            <a:avLst/>
            <a:gdLst>
              <a:gd name="T0" fmla="*/ 0 w 3563"/>
              <a:gd name="T1" fmla="*/ 2147483647 h 2673"/>
              <a:gd name="T2" fmla="*/ 2147483647 w 3563"/>
              <a:gd name="T3" fmla="*/ 2147483647 h 2673"/>
              <a:gd name="T4" fmla="*/ 2147483647 w 3563"/>
              <a:gd name="T5" fmla="*/ 2147483647 h 2673"/>
              <a:gd name="T6" fmla="*/ 2147483647 w 3563"/>
              <a:gd name="T7" fmla="*/ 2147483647 h 2673"/>
              <a:gd name="T8" fmla="*/ 2147483647 w 3563"/>
              <a:gd name="T9" fmla="*/ 2147483647 h 2673"/>
              <a:gd name="T10" fmla="*/ 2147483647 w 3563"/>
              <a:gd name="T11" fmla="*/ 2147483647 h 2673"/>
              <a:gd name="T12" fmla="*/ 2147483647 w 3563"/>
              <a:gd name="T13" fmla="*/ 2147483647 h 2673"/>
              <a:gd name="T14" fmla="*/ 2147483647 w 3563"/>
              <a:gd name="T15" fmla="*/ 2147483647 h 2673"/>
              <a:gd name="T16" fmla="*/ 2147483647 w 3563"/>
              <a:gd name="T17" fmla="*/ 2147483647 h 2673"/>
              <a:gd name="T18" fmla="*/ 2147483647 w 3563"/>
              <a:gd name="T19" fmla="*/ 2147483647 h 2673"/>
              <a:gd name="T20" fmla="*/ 2147483647 w 3563"/>
              <a:gd name="T21" fmla="*/ 2147483647 h 2673"/>
              <a:gd name="T22" fmla="*/ 2147483647 w 3563"/>
              <a:gd name="T23" fmla="*/ 2147483647 h 2673"/>
              <a:gd name="T24" fmla="*/ 2147483647 w 3563"/>
              <a:gd name="T25" fmla="*/ 2147483647 h 2673"/>
              <a:gd name="T26" fmla="*/ 2147483647 w 3563"/>
              <a:gd name="T27" fmla="*/ 2147483647 h 2673"/>
              <a:gd name="T28" fmla="*/ 2147483647 w 3563"/>
              <a:gd name="T29" fmla="*/ 2147483647 h 2673"/>
              <a:gd name="T30" fmla="*/ 2147483647 w 3563"/>
              <a:gd name="T31" fmla="*/ 2147483647 h 2673"/>
              <a:gd name="T32" fmla="*/ 2147483647 w 3563"/>
              <a:gd name="T33" fmla="*/ 2147483647 h 2673"/>
              <a:gd name="T34" fmla="*/ 2147483647 w 3563"/>
              <a:gd name="T35" fmla="*/ 2147483647 h 2673"/>
              <a:gd name="T36" fmla="*/ 2147483647 w 3563"/>
              <a:gd name="T37" fmla="*/ 2147483647 h 2673"/>
              <a:gd name="T38" fmla="*/ 2147483647 w 3563"/>
              <a:gd name="T39" fmla="*/ 2147483647 h 2673"/>
              <a:gd name="T40" fmla="*/ 2147483647 w 3563"/>
              <a:gd name="T41" fmla="*/ 0 h 2673"/>
              <a:gd name="T42" fmla="*/ 0 w 3563"/>
              <a:gd name="T43" fmla="*/ 2147483647 h 26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63"/>
              <a:gd name="T67" fmla="*/ 0 h 2673"/>
              <a:gd name="T68" fmla="*/ 3563 w 3563"/>
              <a:gd name="T69" fmla="*/ 2673 h 26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63" h="2673">
                <a:moveTo>
                  <a:pt x="0" y="2536"/>
                </a:moveTo>
                <a:lnTo>
                  <a:pt x="241" y="2594"/>
                </a:lnTo>
                <a:lnTo>
                  <a:pt x="488" y="2637"/>
                </a:lnTo>
                <a:lnTo>
                  <a:pt x="742" y="2663"/>
                </a:lnTo>
                <a:lnTo>
                  <a:pt x="1003" y="2673"/>
                </a:lnTo>
                <a:lnTo>
                  <a:pt x="1198" y="2667"/>
                </a:lnTo>
                <a:lnTo>
                  <a:pt x="1391" y="2652"/>
                </a:lnTo>
                <a:lnTo>
                  <a:pt x="1579" y="2628"/>
                </a:lnTo>
                <a:lnTo>
                  <a:pt x="1765" y="2594"/>
                </a:lnTo>
                <a:lnTo>
                  <a:pt x="1946" y="2551"/>
                </a:lnTo>
                <a:lnTo>
                  <a:pt x="2122" y="2501"/>
                </a:lnTo>
                <a:lnTo>
                  <a:pt x="2294" y="2441"/>
                </a:lnTo>
                <a:lnTo>
                  <a:pt x="2460" y="2374"/>
                </a:lnTo>
                <a:lnTo>
                  <a:pt x="2621" y="2298"/>
                </a:lnTo>
                <a:lnTo>
                  <a:pt x="2776" y="2215"/>
                </a:lnTo>
                <a:lnTo>
                  <a:pt x="2924" y="2125"/>
                </a:lnTo>
                <a:lnTo>
                  <a:pt x="3067" y="2029"/>
                </a:lnTo>
                <a:lnTo>
                  <a:pt x="3329" y="1815"/>
                </a:lnTo>
                <a:lnTo>
                  <a:pt x="3450" y="1700"/>
                </a:lnTo>
                <a:lnTo>
                  <a:pt x="3563" y="1579"/>
                </a:lnTo>
                <a:lnTo>
                  <a:pt x="1003" y="0"/>
                </a:lnTo>
                <a:lnTo>
                  <a:pt x="0" y="2536"/>
                </a:lnTo>
                <a:close/>
              </a:path>
            </a:pathLst>
          </a:custGeom>
          <a:solidFill>
            <a:srgbClr val="B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5" name="Freeform 28"/>
          <p:cNvSpPr>
            <a:spLocks/>
          </p:cNvSpPr>
          <p:nvPr/>
        </p:nvSpPr>
        <p:spPr bwMode="auto">
          <a:xfrm>
            <a:off x="3770313" y="3873500"/>
            <a:ext cx="1884362" cy="1414463"/>
          </a:xfrm>
          <a:custGeom>
            <a:avLst/>
            <a:gdLst>
              <a:gd name="T0" fmla="*/ 0 w 3563"/>
              <a:gd name="T1" fmla="*/ 2147483647 h 2673"/>
              <a:gd name="T2" fmla="*/ 2147483647 w 3563"/>
              <a:gd name="T3" fmla="*/ 2147483647 h 2673"/>
              <a:gd name="T4" fmla="*/ 2147483647 w 3563"/>
              <a:gd name="T5" fmla="*/ 2147483647 h 2673"/>
              <a:gd name="T6" fmla="*/ 2147483647 w 3563"/>
              <a:gd name="T7" fmla="*/ 2147483647 h 2673"/>
              <a:gd name="T8" fmla="*/ 2147483647 w 3563"/>
              <a:gd name="T9" fmla="*/ 2147483647 h 2673"/>
              <a:gd name="T10" fmla="*/ 2147483647 w 3563"/>
              <a:gd name="T11" fmla="*/ 2147483647 h 2673"/>
              <a:gd name="T12" fmla="*/ 2147483647 w 3563"/>
              <a:gd name="T13" fmla="*/ 2147483647 h 2673"/>
              <a:gd name="T14" fmla="*/ 2147483647 w 3563"/>
              <a:gd name="T15" fmla="*/ 2147483647 h 2673"/>
              <a:gd name="T16" fmla="*/ 2147483647 w 3563"/>
              <a:gd name="T17" fmla="*/ 2147483647 h 2673"/>
              <a:gd name="T18" fmla="*/ 2147483647 w 3563"/>
              <a:gd name="T19" fmla="*/ 2147483647 h 2673"/>
              <a:gd name="T20" fmla="*/ 2147483647 w 3563"/>
              <a:gd name="T21" fmla="*/ 2147483647 h 2673"/>
              <a:gd name="T22" fmla="*/ 2147483647 w 3563"/>
              <a:gd name="T23" fmla="*/ 2147483647 h 2673"/>
              <a:gd name="T24" fmla="*/ 2147483647 w 3563"/>
              <a:gd name="T25" fmla="*/ 2147483647 h 2673"/>
              <a:gd name="T26" fmla="*/ 2147483647 w 3563"/>
              <a:gd name="T27" fmla="*/ 2147483647 h 2673"/>
              <a:gd name="T28" fmla="*/ 2147483647 w 3563"/>
              <a:gd name="T29" fmla="*/ 2147483647 h 2673"/>
              <a:gd name="T30" fmla="*/ 2147483647 w 3563"/>
              <a:gd name="T31" fmla="*/ 2147483647 h 2673"/>
              <a:gd name="T32" fmla="*/ 2147483647 w 3563"/>
              <a:gd name="T33" fmla="*/ 2147483647 h 2673"/>
              <a:gd name="T34" fmla="*/ 2147483647 w 3563"/>
              <a:gd name="T35" fmla="*/ 2147483647 h 2673"/>
              <a:gd name="T36" fmla="*/ 2147483647 w 3563"/>
              <a:gd name="T37" fmla="*/ 2147483647 h 2673"/>
              <a:gd name="T38" fmla="*/ 2147483647 w 3563"/>
              <a:gd name="T39" fmla="*/ 2147483647 h 2673"/>
              <a:gd name="T40" fmla="*/ 2147483647 w 3563"/>
              <a:gd name="T41" fmla="*/ 0 h 2673"/>
              <a:gd name="T42" fmla="*/ 0 w 3563"/>
              <a:gd name="T43" fmla="*/ 2147483647 h 2673"/>
              <a:gd name="T44" fmla="*/ 0 w 3563"/>
              <a:gd name="T45" fmla="*/ 2147483647 h 26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63"/>
              <a:gd name="T70" fmla="*/ 0 h 2673"/>
              <a:gd name="T71" fmla="*/ 3563 w 3563"/>
              <a:gd name="T72" fmla="*/ 2673 h 26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63" h="2673">
                <a:moveTo>
                  <a:pt x="0" y="2536"/>
                </a:moveTo>
                <a:lnTo>
                  <a:pt x="241" y="2594"/>
                </a:lnTo>
                <a:lnTo>
                  <a:pt x="488" y="2637"/>
                </a:lnTo>
                <a:lnTo>
                  <a:pt x="742" y="2663"/>
                </a:lnTo>
                <a:lnTo>
                  <a:pt x="1003" y="2673"/>
                </a:lnTo>
                <a:lnTo>
                  <a:pt x="1198" y="2667"/>
                </a:lnTo>
                <a:lnTo>
                  <a:pt x="1391" y="2652"/>
                </a:lnTo>
                <a:lnTo>
                  <a:pt x="1579" y="2628"/>
                </a:lnTo>
                <a:lnTo>
                  <a:pt x="1765" y="2594"/>
                </a:lnTo>
                <a:lnTo>
                  <a:pt x="1946" y="2551"/>
                </a:lnTo>
                <a:lnTo>
                  <a:pt x="2122" y="2501"/>
                </a:lnTo>
                <a:lnTo>
                  <a:pt x="2294" y="2441"/>
                </a:lnTo>
                <a:lnTo>
                  <a:pt x="2460" y="2374"/>
                </a:lnTo>
                <a:lnTo>
                  <a:pt x="2621" y="2298"/>
                </a:lnTo>
                <a:lnTo>
                  <a:pt x="2776" y="2215"/>
                </a:lnTo>
                <a:lnTo>
                  <a:pt x="2924" y="2125"/>
                </a:lnTo>
                <a:lnTo>
                  <a:pt x="3067" y="2029"/>
                </a:lnTo>
                <a:lnTo>
                  <a:pt x="3329" y="1815"/>
                </a:lnTo>
                <a:lnTo>
                  <a:pt x="3450" y="1700"/>
                </a:lnTo>
                <a:lnTo>
                  <a:pt x="3563" y="1579"/>
                </a:lnTo>
                <a:lnTo>
                  <a:pt x="1003" y="0"/>
                </a:lnTo>
                <a:lnTo>
                  <a:pt x="0" y="253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6" name="Line 29"/>
          <p:cNvSpPr>
            <a:spLocks noChangeShapeType="1"/>
          </p:cNvSpPr>
          <p:nvPr/>
        </p:nvSpPr>
        <p:spPr bwMode="auto">
          <a:xfrm>
            <a:off x="4800600" y="5486400"/>
            <a:ext cx="133350" cy="3683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7" name="Rectangle 30"/>
          <p:cNvSpPr>
            <a:spLocks noChangeArrowheads="1"/>
          </p:cNvSpPr>
          <p:nvPr/>
        </p:nvSpPr>
        <p:spPr bwMode="auto">
          <a:xfrm>
            <a:off x="762000" y="2057400"/>
            <a:ext cx="280987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700"/>
              <a:t>&lt; PM 2.5 microns</a:t>
            </a:r>
            <a:endParaRPr lang="en-US" altLang="en-US" sz="2400"/>
          </a:p>
        </p:txBody>
      </p:sp>
      <p:sp>
        <p:nvSpPr>
          <p:cNvPr id="25628" name="Rectangle 31"/>
          <p:cNvSpPr>
            <a:spLocks noChangeArrowheads="1"/>
          </p:cNvSpPr>
          <p:nvPr/>
        </p:nvSpPr>
        <p:spPr bwMode="auto">
          <a:xfrm>
            <a:off x="3648075" y="5913438"/>
            <a:ext cx="30099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700"/>
              <a:t>PM 2.5-10 microns</a:t>
            </a:r>
            <a:endParaRPr lang="en-US" altLang="en-US" sz="2400"/>
          </a:p>
        </p:txBody>
      </p:sp>
      <p:sp>
        <p:nvSpPr>
          <p:cNvPr id="25629" name="Rectangle 32"/>
          <p:cNvSpPr>
            <a:spLocks noChangeArrowheads="1"/>
          </p:cNvSpPr>
          <p:nvPr/>
        </p:nvSpPr>
        <p:spPr bwMode="auto">
          <a:xfrm>
            <a:off x="6143625" y="4497388"/>
            <a:ext cx="271462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700"/>
              <a:t>&gt; PM 10 microns</a:t>
            </a:r>
            <a:endParaRPr lang="en-US" altLang="en-US" sz="2400"/>
          </a:p>
        </p:txBody>
      </p:sp>
      <p:sp>
        <p:nvSpPr>
          <p:cNvPr id="25630" name="Rectangle 33"/>
          <p:cNvSpPr>
            <a:spLocks noChangeArrowheads="1"/>
          </p:cNvSpPr>
          <p:nvPr/>
        </p:nvSpPr>
        <p:spPr bwMode="auto">
          <a:xfrm>
            <a:off x="3221038" y="2971800"/>
            <a:ext cx="9715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700">
                <a:solidFill>
                  <a:srgbClr val="FFFFFF"/>
                </a:solidFill>
              </a:rPr>
              <a:t>70.0%</a:t>
            </a:r>
            <a:endParaRPr lang="en-US" altLang="en-US" sz="2400"/>
          </a:p>
        </p:txBody>
      </p:sp>
      <p:sp>
        <p:nvSpPr>
          <p:cNvPr id="25631" name="Rectangle 34"/>
          <p:cNvSpPr>
            <a:spLocks noChangeArrowheads="1"/>
          </p:cNvSpPr>
          <p:nvPr/>
        </p:nvSpPr>
        <p:spPr bwMode="auto">
          <a:xfrm>
            <a:off x="4224338" y="4630738"/>
            <a:ext cx="9715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700">
                <a:solidFill>
                  <a:srgbClr val="FFFFFF"/>
                </a:solidFill>
              </a:rPr>
              <a:t>20.0%</a:t>
            </a:r>
            <a:endParaRPr lang="en-US" altLang="en-US" sz="2400"/>
          </a:p>
        </p:txBody>
      </p:sp>
      <p:sp>
        <p:nvSpPr>
          <p:cNvPr id="25632" name="Rectangle 35"/>
          <p:cNvSpPr>
            <a:spLocks noChangeArrowheads="1"/>
          </p:cNvSpPr>
          <p:nvPr/>
        </p:nvSpPr>
        <p:spPr bwMode="auto">
          <a:xfrm>
            <a:off x="4943475" y="3962400"/>
            <a:ext cx="9715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700">
                <a:solidFill>
                  <a:srgbClr val="FFFFFF"/>
                </a:solidFill>
              </a:rPr>
              <a:t>10.0%</a:t>
            </a:r>
            <a:endParaRPr lang="en-US" altLang="en-US" sz="2400"/>
          </a:p>
        </p:txBody>
      </p:sp>
      <p:sp>
        <p:nvSpPr>
          <p:cNvPr id="25633" name="Rectangle 2"/>
          <p:cNvSpPr>
            <a:spLocks noGrp="1" noChangeArrowheads="1"/>
          </p:cNvSpPr>
          <p:nvPr>
            <p:ph type="title"/>
          </p:nvPr>
        </p:nvSpPr>
        <p:spPr/>
        <p:txBody>
          <a:bodyPr/>
          <a:lstStyle/>
          <a:p>
            <a:pPr eaLnBrk="1" hangingPunct="1"/>
            <a:r>
              <a:rPr lang="en-US" altLang="en-US"/>
              <a:t>Particulate Matter</a:t>
            </a:r>
          </a:p>
        </p:txBody>
      </p:sp>
      <p:sp>
        <p:nvSpPr>
          <p:cNvPr id="25634" name="Rectangle 39"/>
          <p:cNvSpPr>
            <a:spLocks noChangeArrowheads="1"/>
          </p:cNvSpPr>
          <p:nvPr/>
        </p:nvSpPr>
        <p:spPr bwMode="auto">
          <a:xfrm>
            <a:off x="70866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r" eaLnBrk="1" hangingPunct="1">
              <a:spcBef>
                <a:spcPct val="0"/>
              </a:spcBef>
              <a:buFontTx/>
              <a:buNone/>
            </a:pPr>
            <a:r>
              <a:rPr lang="en-US" altLang="en-US" sz="1400" b="0"/>
              <a:t>RX410-4-</a:t>
            </a:r>
            <a:fld id="{0D2F7CD9-9424-4EBF-9DBF-A99DC0774CA2}" type="slidenum">
              <a:rPr lang="en-US" altLang="en-US" sz="1400" b="0"/>
              <a:pPr algn="r" eaLnBrk="1" hangingPunct="1">
                <a:spcBef>
                  <a:spcPct val="0"/>
                </a:spcBef>
                <a:buFontTx/>
                <a:buNone/>
              </a:pPr>
              <a:t>25</a:t>
            </a:fld>
            <a:r>
              <a:rPr lang="en-US" altLang="en-US" sz="1400" b="0"/>
              <a:t>-EP</a:t>
            </a:r>
          </a:p>
        </p:txBody>
      </p:sp>
    </p:spTree>
    <p:extLst>
      <p:ext uri="{BB962C8B-B14F-4D97-AF65-F5344CB8AC3E}">
        <p14:creationId xmlns:p14="http://schemas.microsoft.com/office/powerpoint/2010/main" val="4083017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101725" y="122238"/>
            <a:ext cx="82232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50000"/>
              </a:spcBef>
              <a:buFontTx/>
              <a:buNone/>
            </a:pPr>
            <a:r>
              <a:rPr lang="en-US" altLang="en-US" sz="2200">
                <a:solidFill>
                  <a:srgbClr val="006666"/>
                </a:solidFill>
              </a:rPr>
              <a:t>From smoke emission to health effects</a:t>
            </a:r>
          </a:p>
        </p:txBody>
      </p:sp>
      <p:grpSp>
        <p:nvGrpSpPr>
          <p:cNvPr id="26627" name="Group 3"/>
          <p:cNvGrpSpPr>
            <a:grpSpLocks/>
          </p:cNvGrpSpPr>
          <p:nvPr/>
        </p:nvGrpSpPr>
        <p:grpSpPr bwMode="auto">
          <a:xfrm>
            <a:off x="0" y="-26988"/>
            <a:ext cx="1116013" cy="935038"/>
            <a:chOff x="0" y="-17"/>
            <a:chExt cx="703" cy="589"/>
          </a:xfrm>
        </p:grpSpPr>
        <p:sp>
          <p:nvSpPr>
            <p:cNvPr id="26631" name="Rectangle 4"/>
            <p:cNvSpPr>
              <a:spLocks noChangeArrowheads="1"/>
            </p:cNvSpPr>
            <p:nvPr/>
          </p:nvSpPr>
          <p:spPr bwMode="auto">
            <a:xfrm>
              <a:off x="0" y="-17"/>
              <a:ext cx="521" cy="453"/>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endParaRPr lang="en-US" altLang="en-US" sz="2400" b="0"/>
            </a:p>
          </p:txBody>
        </p:sp>
        <p:sp>
          <p:nvSpPr>
            <p:cNvPr id="26632" name="Rectangle 5"/>
            <p:cNvSpPr>
              <a:spLocks noChangeArrowheads="1"/>
            </p:cNvSpPr>
            <p:nvPr/>
          </p:nvSpPr>
          <p:spPr bwMode="auto">
            <a:xfrm>
              <a:off x="204" y="164"/>
              <a:ext cx="499" cy="408"/>
            </a:xfrm>
            <a:prstGeom prst="rect">
              <a:avLst/>
            </a:prstGeom>
            <a:solidFill>
              <a:schemeClr val="accent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endParaRPr lang="en-US" altLang="en-US" sz="2400" b="0"/>
            </a:p>
          </p:txBody>
        </p:sp>
        <p:sp>
          <p:nvSpPr>
            <p:cNvPr id="26633" name="Rectangle 6"/>
            <p:cNvSpPr>
              <a:spLocks noChangeArrowheads="1"/>
            </p:cNvSpPr>
            <p:nvPr/>
          </p:nvSpPr>
          <p:spPr bwMode="auto">
            <a:xfrm>
              <a:off x="143" y="255"/>
              <a:ext cx="272" cy="242"/>
            </a:xfrm>
            <a:prstGeom prst="rect">
              <a:avLst/>
            </a:prstGeom>
            <a:solidFill>
              <a:schemeClr val="folHlink">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endParaRPr lang="en-US" altLang="en-US" sz="2400" b="0"/>
            </a:p>
          </p:txBody>
        </p:sp>
      </p:grpSp>
      <p:pic>
        <p:nvPicPr>
          <p:cNvPr id="26628" name="Picture 79" descr="Particle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205038"/>
            <a:ext cx="4608512"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0" descr="lungs-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133600"/>
            <a:ext cx="319405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2"/>
          <p:cNvSpPr>
            <a:spLocks noChangeArrowheads="1"/>
          </p:cNvSpPr>
          <p:nvPr/>
        </p:nvSpPr>
        <p:spPr bwMode="auto">
          <a:xfrm>
            <a:off x="179388" y="1243013"/>
            <a:ext cx="363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5F5F5F"/>
                </a:solidFill>
              </a:rPr>
              <a:t>Particulate matter</a:t>
            </a:r>
          </a:p>
        </p:txBody>
      </p:sp>
    </p:spTree>
    <p:extLst>
      <p:ext uri="{BB962C8B-B14F-4D97-AF65-F5344CB8AC3E}">
        <p14:creationId xmlns:p14="http://schemas.microsoft.com/office/powerpoint/2010/main" val="3895845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p:txBody>
          <a:bodyPr/>
          <a:lstStyle/>
          <a:p>
            <a:endParaRPr lang="en-US"/>
          </a:p>
        </p:txBody>
      </p:sp>
      <p:graphicFrame>
        <p:nvGraphicFramePr>
          <p:cNvPr id="5" name="Chart 4"/>
          <p:cNvGraphicFramePr>
            <a:graphicFrameLocks noGrp="1"/>
          </p:cNvGraphicFramePr>
          <p:nvPr/>
        </p:nvGraphicFramePr>
        <p:xfrm>
          <a:off x="281970" y="507244"/>
          <a:ext cx="8580060" cy="5843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5749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407" y="1104900"/>
            <a:ext cx="7772400" cy="838200"/>
          </a:xfrm>
        </p:spPr>
        <p:txBody>
          <a:bodyPr/>
          <a:lstStyle/>
          <a:p>
            <a:r>
              <a:rPr lang="en-US" dirty="0"/>
              <a:t>Current NAAQS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677" t="43658" r="20078" b="15034"/>
          <a:stretch/>
        </p:blipFill>
        <p:spPr bwMode="auto">
          <a:xfrm>
            <a:off x="914399" y="1850572"/>
            <a:ext cx="7511143" cy="500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571999" y="4495799"/>
            <a:ext cx="914400" cy="3498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86200" y="1850572"/>
            <a:ext cx="824593"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
        <p:nvSpPr>
          <p:cNvPr id="8" name="Oval 7"/>
          <p:cNvSpPr/>
          <p:nvPr/>
        </p:nvSpPr>
        <p:spPr>
          <a:xfrm>
            <a:off x="4571999" y="5105400"/>
            <a:ext cx="914400" cy="34980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38800" y="5082897"/>
            <a:ext cx="2786742" cy="34980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877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990600"/>
            <a:ext cx="8229600" cy="1143000"/>
          </a:xfrm>
        </p:spPr>
        <p:txBody>
          <a:bodyPr/>
          <a:lstStyle/>
          <a:p>
            <a:pPr eaLnBrk="1" hangingPunct="1"/>
            <a:r>
              <a:rPr lang="en-US" dirty="0"/>
              <a:t>Averaging Time</a:t>
            </a:r>
          </a:p>
        </p:txBody>
      </p:sp>
      <p:sp>
        <p:nvSpPr>
          <p:cNvPr id="23555" name="Rectangle 3"/>
          <p:cNvSpPr>
            <a:spLocks noGrp="1" noChangeArrowheads="1"/>
          </p:cNvSpPr>
          <p:nvPr>
            <p:ph idx="1"/>
          </p:nvPr>
        </p:nvSpPr>
        <p:spPr>
          <a:xfrm>
            <a:off x="457200" y="2362745"/>
            <a:ext cx="8229600" cy="3885656"/>
          </a:xfrm>
        </p:spPr>
        <p:txBody>
          <a:bodyPr/>
          <a:lstStyle/>
          <a:p>
            <a:pPr eaLnBrk="1" hangingPunct="1"/>
            <a:r>
              <a:rPr lang="en-US" dirty="0"/>
              <a:t>Standards often have multiple values, each with its own averaging time.</a:t>
            </a:r>
          </a:p>
          <a:p>
            <a:pPr eaLnBrk="1" hangingPunct="1"/>
            <a:r>
              <a:rPr lang="en-US" dirty="0"/>
              <a:t>PM</a:t>
            </a:r>
            <a:r>
              <a:rPr lang="en-US" baseline="-25000" dirty="0"/>
              <a:t>2.5</a:t>
            </a:r>
            <a:r>
              <a:rPr lang="en-US" dirty="0"/>
              <a:t> NAAQS =</a:t>
            </a:r>
          </a:p>
          <a:p>
            <a:pPr lvl="1" eaLnBrk="1" hangingPunct="1"/>
            <a:r>
              <a:rPr lang="en-US" dirty="0"/>
              <a:t>Annual average = 12 µg/m3</a:t>
            </a:r>
          </a:p>
          <a:p>
            <a:pPr lvl="1"/>
            <a:r>
              <a:rPr lang="en-US" dirty="0"/>
              <a:t>24-hr average = 35 µg/m3</a:t>
            </a:r>
          </a:p>
          <a:p>
            <a:pPr eaLnBrk="1" hangingPunct="1"/>
            <a:r>
              <a:rPr lang="en-US" dirty="0"/>
              <a:t>KNOW WHAT AVERAGING TIME YOU ARE TALKING ABOUT!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ptclwg.com/resources/wildfires-are-tearing-through-colorado-springs-again.jpg">
            <a:extLst>
              <a:ext uri="{FF2B5EF4-FFF2-40B4-BE49-F238E27FC236}">
                <a16:creationId xmlns:a16="http://schemas.microsoft.com/office/drawing/2014/main" id="{79773C14-CBA6-4C88-886A-524B0D507C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84"/>
            <a:ext cx="9144000" cy="6857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2D7E07-3062-4E0C-B211-E970F4628DFD}"/>
              </a:ext>
            </a:extLst>
          </p:cNvPr>
          <p:cNvSpPr>
            <a:spLocks noGrp="1"/>
          </p:cNvSpPr>
          <p:nvPr>
            <p:ph type="title"/>
          </p:nvPr>
        </p:nvSpPr>
        <p:spPr/>
        <p:txBody>
          <a:bodyPr/>
          <a:lstStyle/>
          <a:p>
            <a:r>
              <a:rPr lang="en-US" dirty="0">
                <a:solidFill>
                  <a:srgbClr val="FFFF00"/>
                </a:solidFill>
              </a:rPr>
              <a:t>Review Homework</a:t>
            </a:r>
          </a:p>
        </p:txBody>
      </p:sp>
    </p:spTree>
    <p:extLst>
      <p:ext uri="{BB962C8B-B14F-4D97-AF65-F5344CB8AC3E}">
        <p14:creationId xmlns:p14="http://schemas.microsoft.com/office/powerpoint/2010/main" val="1330038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ll may data_29673_image001"/>
          <p:cNvPicPr>
            <a:picLocks noGrp="1" noChangeAspect="1" noChangeArrowheads="1"/>
          </p:cNvPicPr>
          <p:nvPr>
            <p:ph idx="1"/>
          </p:nvPr>
        </p:nvPicPr>
        <p:blipFill>
          <a:blip r:embed="rId2" cstate="print"/>
          <a:srcRect/>
          <a:stretch>
            <a:fillRect/>
          </a:stretch>
        </p:blipFill>
        <p:spPr>
          <a:xfrm>
            <a:off x="381000" y="1072855"/>
            <a:ext cx="8458200" cy="5785146"/>
          </a:xfrm>
          <a:noFill/>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cxnSp>
        <p:nvCxnSpPr>
          <p:cNvPr id="4" name="Straight Connector 3"/>
          <p:cNvCxnSpPr/>
          <p:nvPr/>
        </p:nvCxnSpPr>
        <p:spPr>
          <a:xfrm>
            <a:off x="1219200" y="5791200"/>
            <a:ext cx="58674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2362200"/>
            <a:ext cx="8229600" cy="3124200"/>
          </a:xfrm>
        </p:spPr>
        <p:txBody>
          <a:bodyPr>
            <a:normAutofit/>
          </a:bodyPr>
          <a:lstStyle/>
          <a:p>
            <a:pPr marL="0" indent="0" algn="ctr">
              <a:buNone/>
            </a:pPr>
            <a:r>
              <a:rPr lang="en-US" sz="2800" dirty="0"/>
              <a:t>EPA can exclude air quality monitoring data from regulatory determinations related to </a:t>
            </a:r>
            <a:r>
              <a:rPr lang="en-US" sz="2800" dirty="0" err="1"/>
              <a:t>exceedances</a:t>
            </a:r>
            <a:r>
              <a:rPr lang="en-US" sz="2800" dirty="0"/>
              <a:t>/violations of the NAAQS and avoid designating an area as nonattainment if a State adequately demonstrates that an exceptional event has caused the </a:t>
            </a:r>
            <a:r>
              <a:rPr lang="en-US" sz="2800" dirty="0" err="1"/>
              <a:t>exceedance</a:t>
            </a:r>
            <a:r>
              <a:rPr lang="en-US" sz="2800" dirty="0"/>
              <a:t> or violation. </a:t>
            </a:r>
          </a:p>
          <a:p>
            <a:pPr marL="0" indent="0" algn="ctr">
              <a:buNone/>
            </a:pPr>
            <a:endParaRPr lang="en-US" sz="2800" dirty="0"/>
          </a:p>
          <a:p>
            <a:pPr marL="0" indent="0" algn="ctr">
              <a:buNone/>
            </a:pPr>
            <a:endParaRPr lang="en-US" sz="2800" dirty="0"/>
          </a:p>
        </p:txBody>
      </p:sp>
      <p:sp>
        <p:nvSpPr>
          <p:cNvPr id="4" name="Rectangle 2"/>
          <p:cNvSpPr>
            <a:spLocks noGrp="1" noChangeArrowheads="1"/>
          </p:cNvSpPr>
          <p:nvPr>
            <p:ph type="title"/>
          </p:nvPr>
        </p:nvSpPr>
        <p:spPr>
          <a:xfrm>
            <a:off x="457200" y="990600"/>
            <a:ext cx="8229600" cy="1143000"/>
          </a:xfrm>
        </p:spPr>
        <p:txBody>
          <a:bodyPr/>
          <a:lstStyle/>
          <a:p>
            <a:pPr indent="0" eaLnBrk="1" hangingPunct="1">
              <a:defRPr/>
            </a:pPr>
            <a:r>
              <a:rPr lang="en-US" dirty="0"/>
              <a:t>Exceptional Event Rule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3352759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457200" y="990600"/>
            <a:ext cx="8229600" cy="1143000"/>
          </a:xfrm>
        </p:spPr>
        <p:txBody>
          <a:bodyPr/>
          <a:lstStyle/>
          <a:p>
            <a:pPr indent="0" eaLnBrk="1" hangingPunct="1">
              <a:defRPr/>
            </a:pPr>
            <a:r>
              <a:rPr lang="en-US" dirty="0"/>
              <a:t>Key Points of EER</a:t>
            </a:r>
          </a:p>
        </p:txBody>
      </p:sp>
      <p:sp>
        <p:nvSpPr>
          <p:cNvPr id="987139" name="Rectangle 3"/>
          <p:cNvSpPr>
            <a:spLocks noGrp="1" noChangeArrowheads="1"/>
          </p:cNvSpPr>
          <p:nvPr>
            <p:ph idx="1"/>
          </p:nvPr>
        </p:nvSpPr>
        <p:spPr>
          <a:xfrm>
            <a:off x="457200" y="1981200"/>
            <a:ext cx="8229600" cy="4800600"/>
          </a:xfrm>
        </p:spPr>
        <p:txBody>
          <a:bodyPr/>
          <a:lstStyle/>
          <a:p>
            <a:pPr eaLnBrk="1" hangingPunct="1">
              <a:lnSpc>
                <a:spcPct val="90000"/>
              </a:lnSpc>
              <a:defRPr/>
            </a:pPr>
            <a:r>
              <a:rPr lang="en-US" sz="3600" dirty="0"/>
              <a:t>Rx fire may be considered if we provide documentation to support States:</a:t>
            </a:r>
          </a:p>
          <a:p>
            <a:pPr lvl="1" eaLnBrk="1" hangingPunct="1">
              <a:lnSpc>
                <a:spcPct val="90000"/>
              </a:lnSpc>
              <a:defRPr/>
            </a:pPr>
            <a:r>
              <a:rPr lang="en-US" sz="3200" dirty="0"/>
              <a:t>Fire activity</a:t>
            </a:r>
          </a:p>
          <a:p>
            <a:pPr lvl="1" eaLnBrk="1" hangingPunct="1">
              <a:lnSpc>
                <a:spcPct val="90000"/>
              </a:lnSpc>
              <a:defRPr/>
            </a:pPr>
            <a:r>
              <a:rPr lang="en-US" sz="3200" dirty="0"/>
              <a:t>Emissions</a:t>
            </a:r>
          </a:p>
          <a:p>
            <a:pPr lvl="1" eaLnBrk="1" hangingPunct="1">
              <a:lnSpc>
                <a:spcPct val="90000"/>
              </a:lnSpc>
              <a:defRPr/>
            </a:pPr>
            <a:r>
              <a:rPr lang="en-US" sz="3200" dirty="0"/>
              <a:t>Ecological role of specific event</a:t>
            </a:r>
          </a:p>
          <a:p>
            <a:pPr lvl="1" eaLnBrk="1" hangingPunct="1">
              <a:lnSpc>
                <a:spcPct val="90000"/>
              </a:lnSpc>
              <a:defRPr/>
            </a:pPr>
            <a:r>
              <a:rPr lang="en-US" sz="3200" dirty="0"/>
              <a:t>Proof of compliance with SMP</a:t>
            </a:r>
          </a:p>
          <a:p>
            <a:pPr lvl="1" eaLnBrk="1" hangingPunct="1">
              <a:lnSpc>
                <a:spcPct val="90000"/>
              </a:lnSpc>
              <a:defRPr/>
            </a:pPr>
            <a:r>
              <a:rPr lang="en-US" sz="3200" dirty="0"/>
              <a:t>Use of basic smoke management practices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2768006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70" name="Rectangle 6"/>
          <p:cNvSpPr>
            <a:spLocks noChangeArrowheads="1"/>
          </p:cNvSpPr>
          <p:nvPr/>
        </p:nvSpPr>
        <p:spPr bwMode="auto">
          <a:xfrm>
            <a:off x="0" y="1828800"/>
            <a:ext cx="9144000" cy="4800600"/>
          </a:xfrm>
          <a:prstGeom prst="rect">
            <a:avLst/>
          </a:prstGeom>
          <a:noFill/>
          <a:ln w="9525" algn="ctr">
            <a:noFill/>
            <a:miter lim="800000"/>
            <a:headEnd/>
            <a:tailEnd/>
          </a:ln>
          <a:effectLst/>
        </p:spPr>
        <p:txBody>
          <a:bodyPr wrap="none" anchor="ctr"/>
          <a:lstStyle/>
          <a:p>
            <a:pPr>
              <a:lnSpc>
                <a:spcPct val="90000"/>
              </a:lnSpc>
              <a:spcBef>
                <a:spcPct val="20000"/>
              </a:spcBef>
              <a:buClr>
                <a:srgbClr val="FFFFFF"/>
              </a:buClr>
              <a:defRPr/>
            </a:pPr>
            <a:endParaRPr lang="en-US" sz="3200">
              <a:solidFill>
                <a:srgbClr val="FFFFCC"/>
              </a:solidFill>
              <a:effectLst>
                <a:outerShdw blurRad="38100" dist="38100" dir="2700000" algn="tl">
                  <a:srgbClr val="000000">
                    <a:alpha val="43137"/>
                  </a:srgbClr>
                </a:outerShdw>
              </a:effectLst>
              <a:latin typeface="Tahoma" charset="0"/>
            </a:endParaRPr>
          </a:p>
        </p:txBody>
      </p:sp>
      <p:sp>
        <p:nvSpPr>
          <p:cNvPr id="856066" name="Rectangle 2"/>
          <p:cNvSpPr>
            <a:spLocks noGrp="1" noChangeArrowheads="1"/>
          </p:cNvSpPr>
          <p:nvPr>
            <p:ph type="title"/>
          </p:nvPr>
        </p:nvSpPr>
        <p:spPr>
          <a:xfrm>
            <a:off x="457200" y="990600"/>
            <a:ext cx="8229600" cy="1143000"/>
          </a:xfrm>
        </p:spPr>
        <p:txBody>
          <a:bodyPr>
            <a:normAutofit/>
          </a:bodyPr>
          <a:lstStyle/>
          <a:p>
            <a:pPr>
              <a:defRPr/>
            </a:pPr>
            <a:r>
              <a:rPr lang="en-US" dirty="0"/>
              <a:t>Key Points of EER</a:t>
            </a:r>
          </a:p>
        </p:txBody>
      </p:sp>
      <p:sp>
        <p:nvSpPr>
          <p:cNvPr id="856067" name="Rectangle 3"/>
          <p:cNvSpPr>
            <a:spLocks noGrp="1" noChangeArrowheads="1"/>
          </p:cNvSpPr>
          <p:nvPr>
            <p:ph idx="1"/>
          </p:nvPr>
        </p:nvSpPr>
        <p:spPr>
          <a:xfrm>
            <a:off x="533400" y="2155079"/>
            <a:ext cx="8382000" cy="4655024"/>
          </a:xfrm>
        </p:spPr>
        <p:txBody>
          <a:bodyPr>
            <a:normAutofit/>
          </a:bodyPr>
          <a:lstStyle/>
          <a:p>
            <a:pPr marL="457200" lvl="1" indent="0">
              <a:lnSpc>
                <a:spcPct val="90000"/>
              </a:lnSpc>
              <a:buNone/>
              <a:defRPr/>
            </a:pPr>
            <a:r>
              <a:rPr lang="en-US" sz="3200" dirty="0"/>
              <a:t>Ecological role of specific event</a:t>
            </a:r>
          </a:p>
          <a:p>
            <a:pPr lvl="1">
              <a:lnSpc>
                <a:spcPct val="80000"/>
              </a:lnSpc>
              <a:spcBef>
                <a:spcPts val="1200"/>
              </a:spcBef>
              <a:defRPr/>
            </a:pPr>
            <a:r>
              <a:rPr lang="en-US" sz="2400" dirty="0"/>
              <a:t>What documentation is needed from us?</a:t>
            </a:r>
          </a:p>
          <a:p>
            <a:pPr lvl="2">
              <a:defRPr/>
            </a:pPr>
            <a:r>
              <a:rPr lang="en-US" sz="2000" dirty="0"/>
              <a:t>FRCC information</a:t>
            </a:r>
          </a:p>
          <a:p>
            <a:pPr lvl="2">
              <a:defRPr/>
            </a:pPr>
            <a:r>
              <a:rPr lang="en-US" sz="2000" dirty="0"/>
              <a:t>Research on fire ecology for area</a:t>
            </a:r>
          </a:p>
          <a:p>
            <a:pPr lvl="2">
              <a:defRPr/>
            </a:pPr>
            <a:r>
              <a:rPr lang="en-US" sz="2000" dirty="0"/>
              <a:t>Natural fuels documentation</a:t>
            </a:r>
          </a:p>
          <a:p>
            <a:pPr lvl="2">
              <a:defRPr/>
            </a:pPr>
            <a:r>
              <a:rPr lang="en-US" sz="2000" dirty="0"/>
              <a:t>Burn not associated with commercial timber operations (clear cut, wind rows, etc.)</a:t>
            </a:r>
          </a:p>
          <a:p>
            <a:pPr lvl="2">
              <a:defRPr/>
            </a:pPr>
            <a:r>
              <a:rPr lang="en-US" sz="2000" dirty="0"/>
              <a:t>Land/Resource Management Plan, Project NEPA, Burn Plan</a:t>
            </a:r>
          </a:p>
          <a:p>
            <a:pPr lvl="2">
              <a:defRPr/>
            </a:pPr>
            <a:r>
              <a:rPr lang="en-US" sz="2000" dirty="0"/>
              <a:t>Wildfire versus prescribed fire emissions trade-off</a:t>
            </a:r>
          </a:p>
        </p:txBody>
      </p:sp>
      <p:sp>
        <p:nvSpPr>
          <p:cNvPr id="856069" name="Rectangle 5"/>
          <p:cNvSpPr>
            <a:spLocks noChangeArrowheads="1"/>
          </p:cNvSpPr>
          <p:nvPr/>
        </p:nvSpPr>
        <p:spPr bwMode="auto">
          <a:xfrm>
            <a:off x="0" y="1295400"/>
            <a:ext cx="9144000" cy="5562600"/>
          </a:xfrm>
          <a:prstGeom prst="rect">
            <a:avLst/>
          </a:prstGeom>
          <a:noFill/>
          <a:ln w="9525" algn="ctr">
            <a:noFill/>
            <a:miter lim="800000"/>
            <a:headEnd/>
            <a:tailEnd/>
          </a:ln>
          <a:effectLst/>
        </p:spPr>
        <p:txBody>
          <a:bodyPr wrap="none" anchor="ctr"/>
          <a:lstStyle/>
          <a:p>
            <a:pPr>
              <a:lnSpc>
                <a:spcPct val="90000"/>
              </a:lnSpc>
              <a:spcBef>
                <a:spcPct val="20000"/>
              </a:spcBef>
              <a:buClr>
                <a:srgbClr val="FFFFFF"/>
              </a:buClr>
              <a:defRPr/>
            </a:pPr>
            <a:endParaRPr lang="en-US" sz="3200">
              <a:solidFill>
                <a:srgbClr val="FFFFCC"/>
              </a:solidFill>
              <a:effectLst>
                <a:outerShdw blurRad="38100" dist="38100" dir="2700000" algn="tl">
                  <a:srgbClr val="000000">
                    <a:alpha val="43137"/>
                  </a:srgbClr>
                </a:outerShdw>
              </a:effectLst>
              <a:latin typeface="Tahoma"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1553703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457200" y="990600"/>
            <a:ext cx="8229600" cy="1143000"/>
          </a:xfrm>
        </p:spPr>
        <p:txBody>
          <a:bodyPr/>
          <a:lstStyle/>
          <a:p>
            <a:pPr indent="0" eaLnBrk="1" hangingPunct="1">
              <a:defRPr/>
            </a:pPr>
            <a:r>
              <a:rPr lang="en-US" dirty="0"/>
              <a:t>Key Points of EER</a:t>
            </a:r>
          </a:p>
        </p:txBody>
      </p:sp>
      <p:sp>
        <p:nvSpPr>
          <p:cNvPr id="987139" name="Rectangle 3"/>
          <p:cNvSpPr>
            <a:spLocks noGrp="1" noChangeArrowheads="1"/>
          </p:cNvSpPr>
          <p:nvPr>
            <p:ph idx="1"/>
          </p:nvPr>
        </p:nvSpPr>
        <p:spPr>
          <a:xfrm>
            <a:off x="457200" y="1981200"/>
            <a:ext cx="8229600" cy="4800600"/>
          </a:xfrm>
        </p:spPr>
        <p:txBody>
          <a:bodyPr>
            <a:normAutofit/>
          </a:bodyPr>
          <a:lstStyle/>
          <a:p>
            <a:pPr eaLnBrk="1" hangingPunct="1">
              <a:lnSpc>
                <a:spcPct val="90000"/>
              </a:lnSpc>
              <a:spcBef>
                <a:spcPts val="1200"/>
              </a:spcBef>
              <a:defRPr/>
            </a:pPr>
            <a:r>
              <a:rPr lang="en-US" sz="3400" dirty="0"/>
              <a:t>Pre-season collaboration/cooperation with the State is essential to prevent </a:t>
            </a:r>
            <a:r>
              <a:rPr lang="en-US" sz="3400" dirty="0" err="1"/>
              <a:t>exceedances</a:t>
            </a:r>
            <a:r>
              <a:rPr lang="en-US" sz="3400" dirty="0"/>
              <a:t> and address a measured </a:t>
            </a:r>
            <a:r>
              <a:rPr lang="en-US" sz="3400" dirty="0" err="1"/>
              <a:t>exceedance</a:t>
            </a:r>
            <a:endParaRPr lang="en-US" sz="3400" dirty="0"/>
          </a:p>
          <a:p>
            <a:pPr eaLnBrk="1" hangingPunct="1">
              <a:lnSpc>
                <a:spcPct val="90000"/>
              </a:lnSpc>
              <a:spcBef>
                <a:spcPts val="1200"/>
              </a:spcBef>
              <a:defRPr/>
            </a:pPr>
            <a:r>
              <a:rPr lang="en-US" sz="3400" dirty="0"/>
              <a:t>Follow Basic Smoke Management Practices or state-specific Smoke Management Plans</a:t>
            </a:r>
          </a:p>
          <a:p>
            <a:pPr eaLnBrk="1" hangingPunct="1">
              <a:lnSpc>
                <a:spcPct val="90000"/>
              </a:lnSpc>
              <a:spcBef>
                <a:spcPts val="1200"/>
              </a:spcBef>
              <a:defRPr/>
            </a:pPr>
            <a:r>
              <a:rPr lang="en-US" sz="3400" dirty="0"/>
              <a:t>Keep important documentation for 3 years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1106565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524344-6823-49EA-89D4-E36A82A9F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7066" y="1354820"/>
            <a:ext cx="6561534" cy="2369988"/>
          </a:xfrm>
        </p:spPr>
        <p:txBody>
          <a:bodyPr vert="horz" lIns="91440" tIns="45720" rIns="91440" bIns="45720" rtlCol="0" anchor="b">
            <a:normAutofit/>
          </a:bodyPr>
          <a:lstStyle/>
          <a:p>
            <a:pPr algn="l">
              <a:lnSpc>
                <a:spcPct val="90000"/>
              </a:lnSpc>
            </a:pPr>
            <a:r>
              <a:rPr lang="en-US" sz="5400" kern="1200" dirty="0">
                <a:solidFill>
                  <a:schemeClr val="bg1"/>
                </a:solidFill>
                <a:latin typeface="+mj-lt"/>
                <a:ea typeface="+mj-ea"/>
                <a:cs typeface="+mj-cs"/>
              </a:rPr>
              <a:t>What Do I Need to Know </a:t>
            </a:r>
            <a:r>
              <a:rPr lang="en-US" sz="5400" dirty="0">
                <a:solidFill>
                  <a:schemeClr val="bg1"/>
                </a:solidFill>
              </a:rPr>
              <a:t>A</a:t>
            </a:r>
            <a:r>
              <a:rPr lang="en-US" sz="5400" kern="1200" dirty="0">
                <a:solidFill>
                  <a:schemeClr val="bg1"/>
                </a:solidFill>
                <a:latin typeface="+mj-lt"/>
                <a:ea typeface="+mj-ea"/>
                <a:cs typeface="+mj-cs"/>
              </a:rPr>
              <a:t>bout Smoke? </a:t>
            </a:r>
            <a:r>
              <a:rPr lang="en-US" sz="3600" kern="1200" dirty="0">
                <a:solidFill>
                  <a:schemeClr val="bg1"/>
                </a:solidFill>
                <a:latin typeface="+mj-lt"/>
                <a:ea typeface="+mj-ea"/>
                <a:cs typeface="+mj-cs"/>
              </a:rPr>
              <a:t>(cliff </a:t>
            </a:r>
            <a:r>
              <a:rPr lang="en-US" sz="3600" dirty="0">
                <a:solidFill>
                  <a:schemeClr val="bg1"/>
                </a:solidFill>
              </a:rPr>
              <a:t>n</a:t>
            </a:r>
            <a:r>
              <a:rPr lang="en-US" sz="3600" kern="1200" dirty="0">
                <a:solidFill>
                  <a:schemeClr val="bg1"/>
                </a:solidFill>
                <a:latin typeface="+mj-lt"/>
                <a:ea typeface="+mj-ea"/>
                <a:cs typeface="+mj-cs"/>
              </a:rPr>
              <a:t>otes version)</a:t>
            </a:r>
          </a:p>
        </p:txBody>
      </p:sp>
      <p:grpSp>
        <p:nvGrpSpPr>
          <p:cNvPr id="10" name="Group 9">
            <a:extLst>
              <a:ext uri="{FF2B5EF4-FFF2-40B4-BE49-F238E27FC236}">
                <a16:creationId xmlns:a16="http://schemas.microsoft.com/office/drawing/2014/main" id="{83F0465A-8953-42AC-8F67-7B9A54E660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7841659" cy="715482"/>
            <a:chOff x="0" y="6142518"/>
            <a:chExt cx="10455568" cy="715482"/>
          </a:xfrm>
          <a:effectLst>
            <a:outerShdw blurRad="381000" dist="152400" dir="16200000" algn="ctr" rotWithShape="0">
              <a:srgbClr val="000000">
                <a:alpha val="10000"/>
              </a:srgbClr>
            </a:outerShdw>
          </a:effectLst>
        </p:grpSpPr>
        <p:sp>
          <p:nvSpPr>
            <p:cNvPr id="11" name="Freeform: Shape 10">
              <a:extLst>
                <a:ext uri="{FF2B5EF4-FFF2-40B4-BE49-F238E27FC236}">
                  <a16:creationId xmlns:a16="http://schemas.microsoft.com/office/drawing/2014/main" id="{50CE1BBA-977A-4210-A80D-8A0BAAA18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71E1A328-D621-4993-B11B-011ED169AC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3" name="Freeform: Shape 12">
                <a:extLst>
                  <a:ext uri="{FF2B5EF4-FFF2-40B4-BE49-F238E27FC236}">
                    <a16:creationId xmlns:a16="http://schemas.microsoft.com/office/drawing/2014/main" id="{41D2543A-0A6F-4980-98CA-658AA8EEA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D0F2937-CF06-453C-B076-800064AEB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15430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4373563"/>
          </a:xfrm>
        </p:spPr>
        <p:txBody>
          <a:bodyPr>
            <a:normAutofit/>
          </a:bodyPr>
          <a:lstStyle/>
          <a:p>
            <a:r>
              <a:rPr lang="en-US" sz="2800" dirty="0"/>
              <a:t>Your State Smoke Management Plan</a:t>
            </a:r>
          </a:p>
          <a:p>
            <a:pPr lvl="1"/>
            <a:r>
              <a:rPr lang="en-US" sz="2400" dirty="0"/>
              <a:t>or Basic Smoke Management Practices if you don’t have a plan</a:t>
            </a:r>
          </a:p>
          <a:p>
            <a:r>
              <a:rPr lang="en-US" sz="2800" dirty="0"/>
              <a:t>What a Nonattainment Area is and why its bad</a:t>
            </a:r>
          </a:p>
          <a:p>
            <a:pPr lvl="1"/>
            <a:r>
              <a:rPr lang="en-US" dirty="0"/>
              <a:t>and if you burn in/near one</a:t>
            </a:r>
          </a:p>
          <a:p>
            <a:r>
              <a:rPr lang="en-US" sz="2800" dirty="0"/>
              <a:t>How to figure out how polluted the air is now</a:t>
            </a:r>
          </a:p>
          <a:p>
            <a:r>
              <a:rPr lang="en-US" sz="2800" dirty="0"/>
              <a:t>How to predict where my smoke will go (or where it went)</a:t>
            </a:r>
          </a:p>
          <a:p>
            <a:endParaRPr lang="en-US" sz="2800" dirty="0"/>
          </a:p>
        </p:txBody>
      </p:sp>
      <p:sp>
        <p:nvSpPr>
          <p:cNvPr id="5" name="Title 1"/>
          <p:cNvSpPr txBox="1">
            <a:spLocks/>
          </p:cNvSpPr>
          <p:nvPr/>
        </p:nvSpPr>
        <p:spPr>
          <a:xfrm>
            <a:off x="457200" y="228600"/>
            <a:ext cx="8229600" cy="1554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dirty="0"/>
              <a:t>What do I need to know about Smoke? </a:t>
            </a:r>
            <a:r>
              <a:rPr lang="en-US" sz="2400" dirty="0"/>
              <a:t>(Cliff Notes version)</a:t>
            </a:r>
          </a:p>
        </p:txBody>
      </p:sp>
    </p:spTree>
    <p:extLst>
      <p:ext uri="{BB962C8B-B14F-4D97-AF65-F5344CB8AC3E}">
        <p14:creationId xmlns:p14="http://schemas.microsoft.com/office/powerpoint/2010/main" val="1308487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sz="4000" dirty="0"/>
              <a:t>What do I need to know about Smoke? </a:t>
            </a:r>
            <a:r>
              <a:rPr lang="en-US" sz="2400" dirty="0"/>
              <a:t>(Cliff Notes version)</a:t>
            </a:r>
          </a:p>
        </p:txBody>
      </p:sp>
      <p:sp>
        <p:nvSpPr>
          <p:cNvPr id="3" name="Content Placeholder 2"/>
          <p:cNvSpPr>
            <a:spLocks noGrp="1"/>
          </p:cNvSpPr>
          <p:nvPr>
            <p:ph idx="1"/>
          </p:nvPr>
        </p:nvSpPr>
        <p:spPr>
          <a:xfrm>
            <a:off x="457200" y="2362200"/>
            <a:ext cx="8229600" cy="4373563"/>
          </a:xfrm>
        </p:spPr>
        <p:txBody>
          <a:bodyPr>
            <a:normAutofit/>
          </a:bodyPr>
          <a:lstStyle/>
          <a:p>
            <a:r>
              <a:rPr lang="en-US" sz="2800" dirty="0"/>
              <a:t>Your State Smoke Management Plan</a:t>
            </a:r>
          </a:p>
          <a:p>
            <a:pPr lvl="1"/>
            <a:r>
              <a:rPr lang="en-US" sz="2400" dirty="0"/>
              <a:t>or Basic Smoke Management Practices if you don’t have a plan</a:t>
            </a:r>
          </a:p>
          <a:p>
            <a:r>
              <a:rPr lang="en-US" sz="2800" dirty="0">
                <a:solidFill>
                  <a:schemeClr val="bg1">
                    <a:lumMod val="65000"/>
                  </a:schemeClr>
                </a:solidFill>
              </a:rPr>
              <a:t>What a Nonattainment Area is and why its bad</a:t>
            </a:r>
          </a:p>
          <a:p>
            <a:pPr lvl="1"/>
            <a:r>
              <a:rPr lang="en-US" dirty="0">
                <a:solidFill>
                  <a:schemeClr val="bg1">
                    <a:lumMod val="65000"/>
                  </a:schemeClr>
                </a:solidFill>
              </a:rPr>
              <a:t>a</a:t>
            </a:r>
            <a:r>
              <a:rPr lang="en-US" b="0" dirty="0">
                <a:solidFill>
                  <a:schemeClr val="bg1">
                    <a:lumMod val="65000"/>
                  </a:schemeClr>
                </a:solidFill>
              </a:rPr>
              <a:t>nd if you burn in/near one</a:t>
            </a:r>
          </a:p>
          <a:p>
            <a:r>
              <a:rPr lang="en-US" sz="2800" dirty="0">
                <a:solidFill>
                  <a:schemeClr val="bg1">
                    <a:lumMod val="65000"/>
                  </a:schemeClr>
                </a:solidFill>
              </a:rPr>
              <a:t>How to figure out how polluted the air is now</a:t>
            </a:r>
          </a:p>
          <a:p>
            <a:r>
              <a:rPr lang="en-US" sz="2800" dirty="0">
                <a:solidFill>
                  <a:schemeClr val="bg1">
                    <a:lumMod val="65000"/>
                  </a:schemeClr>
                </a:solidFill>
              </a:rPr>
              <a:t>LATER How to predict where my smoke will go (or where it went)</a:t>
            </a:r>
          </a:p>
          <a:p>
            <a:endParaRPr lang="en-US" sz="2800" dirty="0"/>
          </a:p>
        </p:txBody>
      </p:sp>
    </p:spTree>
    <p:extLst>
      <p:ext uri="{BB962C8B-B14F-4D97-AF65-F5344CB8AC3E}">
        <p14:creationId xmlns:p14="http://schemas.microsoft.com/office/powerpoint/2010/main" val="4056695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914400" y="2209800"/>
            <a:ext cx="3276600" cy="4114800"/>
          </a:xfrm>
        </p:spPr>
        <p:txBody>
          <a:bodyPr>
            <a:normAutofit fontScale="92500" lnSpcReduction="20000"/>
          </a:bodyPr>
          <a:lstStyle/>
          <a:p>
            <a:r>
              <a:rPr lang="en-US" dirty="0"/>
              <a:t>Alabama</a:t>
            </a:r>
          </a:p>
          <a:p>
            <a:r>
              <a:rPr lang="en-US" dirty="0"/>
              <a:t>Georgia</a:t>
            </a:r>
          </a:p>
          <a:p>
            <a:r>
              <a:rPr lang="en-US" dirty="0"/>
              <a:t>Louisiana</a:t>
            </a:r>
          </a:p>
          <a:p>
            <a:r>
              <a:rPr lang="en-US" dirty="0"/>
              <a:t>S. Carolina</a:t>
            </a:r>
          </a:p>
          <a:p>
            <a:r>
              <a:rPr lang="en-US" dirty="0"/>
              <a:t>N. Carolina</a:t>
            </a:r>
          </a:p>
          <a:p>
            <a:r>
              <a:rPr lang="en-US" dirty="0"/>
              <a:t>Virginia</a:t>
            </a:r>
          </a:p>
          <a:p>
            <a:r>
              <a:rPr lang="en-US" dirty="0"/>
              <a:t>Arkansas</a:t>
            </a:r>
          </a:p>
          <a:p>
            <a:r>
              <a:rPr lang="en-US" dirty="0"/>
              <a:t>Florida</a:t>
            </a:r>
          </a:p>
          <a:p>
            <a:r>
              <a:rPr lang="en-US" dirty="0"/>
              <a:t>Mississippi</a:t>
            </a:r>
          </a:p>
          <a:p>
            <a:endParaRPr lang="en-US" dirty="0"/>
          </a:p>
        </p:txBody>
      </p:sp>
      <p:sp>
        <p:nvSpPr>
          <p:cNvPr id="4" name="Content Placeholder 2"/>
          <p:cNvSpPr txBox="1">
            <a:spLocks/>
          </p:cNvSpPr>
          <p:nvPr/>
        </p:nvSpPr>
        <p:spPr bwMode="auto">
          <a:xfrm>
            <a:off x="4648200" y="2133600"/>
            <a:ext cx="3276600" cy="5029200"/>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3200" b="1" kern="0" dirty="0">
                <a:latin typeface="+mn-lt"/>
              </a:rPr>
              <a:t>Illinois*</a:t>
            </a:r>
          </a:p>
          <a:p>
            <a:pPr marL="342900" indent="-342900" eaLnBrk="0" hangingPunct="0">
              <a:spcBef>
                <a:spcPct val="20000"/>
              </a:spcBef>
              <a:buFontTx/>
              <a:buChar char="•"/>
              <a:defRPr/>
            </a:pPr>
            <a:r>
              <a:rPr lang="en-US" sz="3200" b="1" kern="0" dirty="0">
                <a:latin typeface="+mn-lt"/>
              </a:rPr>
              <a:t>Minnesota*</a:t>
            </a:r>
          </a:p>
          <a:p>
            <a:pPr marL="342900" indent="-342900" eaLnBrk="0" hangingPunct="0">
              <a:spcBef>
                <a:spcPct val="20000"/>
              </a:spcBef>
              <a:buFontTx/>
              <a:buChar char="•"/>
              <a:defRPr/>
            </a:pPr>
            <a:r>
              <a:rPr lang="en-US" sz="3200" b="1" kern="0" dirty="0">
                <a:latin typeface="+mn-lt"/>
              </a:rPr>
              <a:t>Michigan*</a:t>
            </a:r>
          </a:p>
          <a:p>
            <a:pPr marL="342900" indent="-342900" eaLnBrk="0" hangingPunct="0">
              <a:spcBef>
                <a:spcPct val="20000"/>
              </a:spcBef>
              <a:buFontTx/>
              <a:buChar char="•"/>
              <a:defRPr/>
            </a:pPr>
            <a:r>
              <a:rPr lang="en-US" sz="3200" b="1" kern="0" dirty="0">
                <a:latin typeface="+mn-lt"/>
              </a:rPr>
              <a:t>Wisconsin?</a:t>
            </a:r>
          </a:p>
          <a:p>
            <a:pPr marL="342900" indent="-342900" eaLnBrk="0" hangingPunct="0">
              <a:spcBef>
                <a:spcPct val="20000"/>
              </a:spcBef>
              <a:buFontTx/>
              <a:buChar char="•"/>
              <a:defRPr/>
            </a:pPr>
            <a:endParaRPr lang="en-US" sz="3200" b="1" kern="0" dirty="0">
              <a:latin typeface="+mn-lt"/>
            </a:endParaRPr>
          </a:p>
          <a:p>
            <a:pPr marL="342900" indent="-342900" eaLnBrk="0" hangingPunct="0">
              <a:spcBef>
                <a:spcPct val="20000"/>
              </a:spcBef>
              <a:defRPr/>
            </a:pPr>
            <a:r>
              <a:rPr lang="en-US" sz="2000" b="1" kern="0" dirty="0">
                <a:latin typeface="+mn-lt"/>
              </a:rPr>
              <a:t>* = Region 9</a:t>
            </a:r>
          </a:p>
          <a:p>
            <a:pPr marL="342900" indent="-342900" eaLnBrk="0" hangingPunct="0">
              <a:spcBef>
                <a:spcPct val="20000"/>
              </a:spcBef>
              <a:buFontTx/>
              <a:buChar char="•"/>
              <a:defRPr/>
            </a:pPr>
            <a:endParaRPr lang="en-US" sz="3200" b="1" kern="0" dirty="0">
              <a:latin typeface="+mn-lt"/>
            </a:endParaRPr>
          </a:p>
          <a:p>
            <a:pPr marL="342900" indent="-342900" eaLnBrk="0" hangingPunct="0">
              <a:spcBef>
                <a:spcPct val="20000"/>
              </a:spcBef>
              <a:buFontTx/>
              <a:buChar char="•"/>
              <a:defRPr/>
            </a:pPr>
            <a:endParaRPr lang="en-US" sz="3200" b="1" kern="0" dirty="0">
              <a:latin typeface="+mn-lt"/>
            </a:endParaRPr>
          </a:p>
          <a:p>
            <a:pPr marL="342900" indent="-342900" eaLnBrk="0" hangingPunct="0">
              <a:spcBef>
                <a:spcPct val="20000"/>
              </a:spcBef>
              <a:buFontTx/>
              <a:buChar char="•"/>
              <a:defRPr/>
            </a:pPr>
            <a:endParaRPr lang="en-US" sz="3200" b="1" kern="0" dirty="0">
              <a:latin typeface="+mn-lt"/>
            </a:endParaRPr>
          </a:p>
          <a:p>
            <a:pPr marL="342900" indent="-342900" eaLnBrk="0" hangingPunct="0">
              <a:spcBef>
                <a:spcPct val="20000"/>
              </a:spcBef>
              <a:buFontTx/>
              <a:buChar char="•"/>
              <a:defRPr/>
            </a:pPr>
            <a:endParaRPr lang="en-US" sz="3200" b="1" kern="0" dirty="0">
              <a:latin typeface="+mn-lt"/>
            </a:endParaRPr>
          </a:p>
        </p:txBody>
      </p:sp>
      <p:sp>
        <p:nvSpPr>
          <p:cNvPr id="6" name="Rectangle 2"/>
          <p:cNvSpPr>
            <a:spLocks noGrp="1" noChangeArrowheads="1"/>
          </p:cNvSpPr>
          <p:nvPr>
            <p:ph type="title"/>
          </p:nvPr>
        </p:nvSpPr>
        <p:spPr>
          <a:xfrm>
            <a:off x="-1" y="1066800"/>
            <a:ext cx="9143999" cy="1143000"/>
          </a:xfrm>
        </p:spPr>
        <p:txBody>
          <a:bodyPr>
            <a:normAutofit/>
          </a:bodyPr>
          <a:lstStyle/>
          <a:p>
            <a:pPr eaLnBrk="1" hangingPunct="1"/>
            <a:r>
              <a:rPr lang="en-US" dirty="0"/>
              <a:t>States with Smoke Management Plans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2661401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1295400"/>
            <a:ext cx="8534400" cy="609600"/>
          </a:xfrm>
        </p:spPr>
        <p:txBody>
          <a:bodyPr>
            <a:normAutofit fontScale="90000"/>
          </a:bodyPr>
          <a:lstStyle/>
          <a:p>
            <a:pPr eaLnBrk="1" hangingPunct="1"/>
            <a:r>
              <a:rPr lang="en-US" dirty="0"/>
              <a:t>What is the purpose of a SMP?</a:t>
            </a:r>
          </a:p>
        </p:txBody>
      </p:sp>
      <p:sp>
        <p:nvSpPr>
          <p:cNvPr id="5123" name="Rectangle 3"/>
          <p:cNvSpPr>
            <a:spLocks noGrp="1" noChangeArrowheads="1"/>
          </p:cNvSpPr>
          <p:nvPr>
            <p:ph type="body" idx="1"/>
          </p:nvPr>
        </p:nvSpPr>
        <p:spPr>
          <a:xfrm>
            <a:off x="685800" y="2286000"/>
            <a:ext cx="7772400" cy="4114800"/>
          </a:xfrm>
        </p:spPr>
        <p:txBody>
          <a:bodyPr>
            <a:normAutofit fontScale="85000" lnSpcReduction="20000"/>
          </a:bodyPr>
          <a:lstStyle/>
          <a:p>
            <a:pPr eaLnBrk="1" hangingPunct="1">
              <a:lnSpc>
                <a:spcPct val="90000"/>
              </a:lnSpc>
              <a:spcAft>
                <a:spcPts val="1200"/>
              </a:spcAft>
            </a:pPr>
            <a:r>
              <a:rPr lang="en-US" sz="2900" dirty="0">
                <a:cs typeface="Times New Roman" pitchFamily="18" charset="0"/>
              </a:rPr>
              <a:t>Minimize smoke entering populated areas (protect public health and sensitive receptors)</a:t>
            </a:r>
          </a:p>
          <a:p>
            <a:pPr eaLnBrk="1" hangingPunct="1">
              <a:lnSpc>
                <a:spcPct val="90000"/>
              </a:lnSpc>
              <a:spcAft>
                <a:spcPts val="1200"/>
              </a:spcAft>
            </a:pPr>
            <a:r>
              <a:rPr lang="en-US" sz="2900" dirty="0">
                <a:cs typeface="Times New Roman" pitchFamily="18" charset="0"/>
              </a:rPr>
              <a:t>Prevent public safety hazards (such as smoke impairment on roadways and runways)</a:t>
            </a:r>
          </a:p>
          <a:p>
            <a:pPr eaLnBrk="1" hangingPunct="1">
              <a:lnSpc>
                <a:spcPct val="90000"/>
              </a:lnSpc>
              <a:spcAft>
                <a:spcPts val="1200"/>
              </a:spcAft>
            </a:pPr>
            <a:r>
              <a:rPr lang="en-US" sz="2900" dirty="0">
                <a:cs typeface="Times New Roman" pitchFamily="18" charset="0"/>
              </a:rPr>
              <a:t>Avoid significant deterioration of air quality and National Ambient Air Quality Standards (NAAQS) violations</a:t>
            </a:r>
          </a:p>
          <a:p>
            <a:pPr eaLnBrk="1" hangingPunct="1">
              <a:lnSpc>
                <a:spcPct val="90000"/>
              </a:lnSpc>
              <a:spcAft>
                <a:spcPts val="1200"/>
              </a:spcAft>
            </a:pPr>
            <a:r>
              <a:rPr lang="en-US" sz="2900" dirty="0">
                <a:cs typeface="Times New Roman" pitchFamily="18" charset="0"/>
              </a:rPr>
              <a:t>Avoid visibility impacts in Class I areas</a:t>
            </a:r>
          </a:p>
          <a:p>
            <a:pPr eaLnBrk="1" hangingPunct="1">
              <a:lnSpc>
                <a:spcPct val="90000"/>
              </a:lnSpc>
              <a:spcAft>
                <a:spcPts val="1200"/>
              </a:spcAft>
            </a:pPr>
            <a:r>
              <a:rPr lang="en-US" sz="2900" dirty="0">
                <a:cs typeface="Times New Roman" pitchFamily="18" charset="0"/>
              </a:rPr>
              <a:t>Process for nuisance mitigation</a:t>
            </a:r>
          </a:p>
          <a:p>
            <a:pPr eaLnBrk="1" hangingPunct="1">
              <a:lnSpc>
                <a:spcPct val="90000"/>
              </a:lnSpc>
              <a:spcAft>
                <a:spcPts val="1200"/>
              </a:spcAft>
            </a:pPr>
            <a:r>
              <a:rPr lang="en-US" sz="2900" dirty="0">
                <a:cs typeface="Times New Roman" pitchFamily="18" charset="0"/>
              </a:rPr>
              <a:t>YOUR PERMIT TO BURN</a:t>
            </a:r>
            <a:endParaRPr lang="en-US" sz="29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1450912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I Care About Smoke?</a:t>
            </a:r>
          </a:p>
        </p:txBody>
      </p:sp>
      <p:pic>
        <p:nvPicPr>
          <p:cNvPr id="3074" name="Picture 2" descr="C:\Users\twickman\AppData\Local\Microsoft\Windows\Temporary Internet Files\Content.IE5\JXBF690V\MC900150563[1].wm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900639"/>
            <a:ext cx="3276600" cy="383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38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dirty="0"/>
              <a:t>Minnesota</a:t>
            </a:r>
          </a:p>
        </p:txBody>
      </p:sp>
      <p:sp>
        <p:nvSpPr>
          <p:cNvPr id="20483" name="Rectangle 3"/>
          <p:cNvSpPr>
            <a:spLocks noGrp="1" noChangeArrowheads="1"/>
          </p:cNvSpPr>
          <p:nvPr>
            <p:ph type="body" sz="half" idx="1"/>
          </p:nvPr>
        </p:nvSpPr>
        <p:spPr>
          <a:xfrm>
            <a:off x="914400" y="1771996"/>
            <a:ext cx="3810000" cy="4495800"/>
          </a:xfrm>
        </p:spPr>
        <p:txBody>
          <a:bodyPr>
            <a:normAutofit/>
          </a:bodyPr>
          <a:lstStyle/>
          <a:p>
            <a:pPr>
              <a:lnSpc>
                <a:spcPct val="90000"/>
              </a:lnSpc>
            </a:pPr>
            <a:r>
              <a:rPr lang="en-US" sz="2800" dirty="0"/>
              <a:t>Recently updated</a:t>
            </a:r>
          </a:p>
          <a:p>
            <a:pPr eaLnBrk="1" hangingPunct="1">
              <a:lnSpc>
                <a:spcPct val="90000"/>
              </a:lnSpc>
            </a:pPr>
            <a:r>
              <a:rPr lang="en-US" sz="2800" dirty="0"/>
              <a:t>No burn by burn authorization</a:t>
            </a:r>
          </a:p>
          <a:p>
            <a:pPr eaLnBrk="1" hangingPunct="1">
              <a:lnSpc>
                <a:spcPct val="90000"/>
              </a:lnSpc>
            </a:pPr>
            <a:endParaRPr lang="en-US" sz="2800" dirty="0"/>
          </a:p>
        </p:txBody>
      </p:sp>
      <p:pic>
        <p:nvPicPr>
          <p:cNvPr id="3" name="Picture 2"/>
          <p:cNvPicPr>
            <a:picLocks noChangeAspect="1"/>
          </p:cNvPicPr>
          <p:nvPr/>
        </p:nvPicPr>
        <p:blipFill rotWithShape="1">
          <a:blip r:embed="rId2"/>
          <a:srcRect l="33333" t="21851" r="35000" b="7039"/>
          <a:stretch/>
        </p:blipFill>
        <p:spPr>
          <a:xfrm>
            <a:off x="5257800" y="1981200"/>
            <a:ext cx="2895600" cy="3657600"/>
          </a:xfrm>
          <a:prstGeom prst="rect">
            <a:avLst/>
          </a:prstGeom>
        </p:spPr>
      </p:pic>
    </p:spTree>
    <p:extLst>
      <p:ext uri="{BB962C8B-B14F-4D97-AF65-F5344CB8AC3E}">
        <p14:creationId xmlns:p14="http://schemas.microsoft.com/office/powerpoint/2010/main" val="977076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07960"/>
            <a:ext cx="8229600" cy="1143000"/>
          </a:xfrm>
        </p:spPr>
        <p:txBody>
          <a:bodyPr>
            <a:normAutofit/>
          </a:bodyPr>
          <a:lstStyle/>
          <a:p>
            <a:r>
              <a:rPr lang="en-US" dirty="0"/>
              <a:t>Sensitive Receptors</a:t>
            </a:r>
          </a:p>
        </p:txBody>
      </p:sp>
      <p:sp>
        <p:nvSpPr>
          <p:cNvPr id="4" name="Rectangle 3"/>
          <p:cNvSpPr/>
          <p:nvPr/>
        </p:nvSpPr>
        <p:spPr>
          <a:xfrm>
            <a:off x="1371600" y="1524000"/>
            <a:ext cx="6629400" cy="3139321"/>
          </a:xfrm>
          <a:prstGeom prst="rect">
            <a:avLst/>
          </a:prstGeom>
        </p:spPr>
        <p:txBody>
          <a:bodyPr wrap="square">
            <a:spAutoFit/>
          </a:bodyPr>
          <a:lstStyle/>
          <a:p>
            <a:pPr marL="0" marR="0">
              <a:spcBef>
                <a:spcPts val="0"/>
              </a:spcBef>
              <a:spcAft>
                <a:spcPts val="0"/>
              </a:spcAft>
            </a:pPr>
            <a:r>
              <a:rPr lang="en-US" sz="1800" dirty="0"/>
              <a:t>Sensitive Receptors—Locations where human population tend to concentrate and where smoke could impact the health of those population or significantly impact visibility that may be detrimental to either health or the enjoyment of scenic qualities of the landscape. These may be residential concentrations in the form of towns or cities, or locations where people tend gather in groups such as parks. Travel routes such as highways may be labeled as sensitive receptor sites where smoke can be a factor in potential motor vehicle accidents. Particular areas along highways or other locations may be more prone to being declared sensitive receptor sites because of topographic and microclimate features. </a:t>
            </a:r>
            <a:endParaRPr lang="en-US" sz="1800" dirty="0">
              <a:ea typeface="Times New Roman" panose="02020603050405020304" pitchFamily="18" charset="0"/>
            </a:endParaRPr>
          </a:p>
        </p:txBody>
      </p:sp>
    </p:spTree>
    <p:extLst>
      <p:ext uri="{BB962C8B-B14F-4D97-AF65-F5344CB8AC3E}">
        <p14:creationId xmlns:p14="http://schemas.microsoft.com/office/powerpoint/2010/main" val="4249300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obeagrandparent.com/wp-content/uploads/2015/11/building-a-relationship-with-grandparents-through-the-intern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700" y="1219200"/>
            <a:ext cx="4114800" cy="2743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Sensitive Receptors</a:t>
            </a:r>
          </a:p>
        </p:txBody>
      </p:sp>
      <p:sp>
        <p:nvSpPr>
          <p:cNvPr id="4" name="Content Placeholder 3">
            <a:extLst>
              <a:ext uri="{FF2B5EF4-FFF2-40B4-BE49-F238E27FC236}">
                <a16:creationId xmlns:a16="http://schemas.microsoft.com/office/drawing/2014/main" id="{480F7973-637F-49FE-9D57-2D70C64AF8C1}"/>
              </a:ext>
            </a:extLst>
          </p:cNvPr>
          <p:cNvSpPr>
            <a:spLocks noGrp="1"/>
          </p:cNvSpPr>
          <p:nvPr>
            <p:ph sz="half" idx="1"/>
          </p:nvPr>
        </p:nvSpPr>
        <p:spPr>
          <a:xfrm>
            <a:off x="914400" y="4320380"/>
            <a:ext cx="7543800" cy="4525963"/>
          </a:xfrm>
        </p:spPr>
        <p:txBody>
          <a:bodyPr/>
          <a:lstStyle/>
          <a:p>
            <a:r>
              <a:rPr lang="en-US" dirty="0"/>
              <a:t>Young</a:t>
            </a:r>
          </a:p>
          <a:p>
            <a:r>
              <a:rPr lang="en-US" dirty="0"/>
              <a:t>Elderly</a:t>
            </a:r>
          </a:p>
          <a:p>
            <a:r>
              <a:rPr lang="en-US" dirty="0"/>
              <a:t>Those with cardiovascular or respiratory issues</a:t>
            </a:r>
          </a:p>
        </p:txBody>
      </p:sp>
    </p:spTree>
    <p:extLst>
      <p:ext uri="{BB962C8B-B14F-4D97-AF65-F5344CB8AC3E}">
        <p14:creationId xmlns:p14="http://schemas.microsoft.com/office/powerpoint/2010/main" val="2210583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5EAF-B30E-4830-9E3C-8F7D5A7544E4}"/>
              </a:ext>
            </a:extLst>
          </p:cNvPr>
          <p:cNvSpPr>
            <a:spLocks noGrp="1"/>
          </p:cNvSpPr>
          <p:nvPr>
            <p:ph type="title"/>
          </p:nvPr>
        </p:nvSpPr>
        <p:spPr/>
        <p:txBody>
          <a:bodyPr/>
          <a:lstStyle/>
          <a:p>
            <a:r>
              <a:rPr lang="en-US" dirty="0"/>
              <a:t>Examples</a:t>
            </a:r>
          </a:p>
        </p:txBody>
      </p:sp>
      <p:sp>
        <p:nvSpPr>
          <p:cNvPr id="4" name="TextBox 3">
            <a:extLst>
              <a:ext uri="{FF2B5EF4-FFF2-40B4-BE49-F238E27FC236}">
                <a16:creationId xmlns:a16="http://schemas.microsoft.com/office/drawing/2014/main" id="{3B68C8ED-8B7D-47FC-9868-7B52AB4CCD4D}"/>
              </a:ext>
            </a:extLst>
          </p:cNvPr>
          <p:cNvSpPr txBox="1"/>
          <p:nvPr/>
        </p:nvSpPr>
        <p:spPr>
          <a:xfrm>
            <a:off x="1219200" y="1524000"/>
            <a:ext cx="6705600" cy="4893647"/>
          </a:xfrm>
          <a:prstGeom prst="rect">
            <a:avLst/>
          </a:prstGeom>
          <a:noFill/>
        </p:spPr>
        <p:txBody>
          <a:bodyPr wrap="square">
            <a:spAutoFit/>
          </a:bodyPr>
          <a:lstStyle/>
          <a:p>
            <a:r>
              <a:rPr lang="en-US" i="1" dirty="0">
                <a:latin typeface="Arial" panose="020B0604020202020204" pitchFamily="34" charset="0"/>
                <a:ea typeface="Times New Roman" panose="02020603050405020304" pitchFamily="18" charset="0"/>
              </a:rPr>
              <a:t>where smoke and air pollutants can adversely affect public health, safety and welfare </a:t>
            </a:r>
          </a:p>
          <a:p>
            <a:endParaRPr lang="en-US" i="1" dirty="0">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i="1" dirty="0">
                <a:latin typeface="Arial" panose="020B0604020202020204" pitchFamily="34" charset="0"/>
                <a:ea typeface="Times New Roman" panose="02020603050405020304" pitchFamily="18" charset="0"/>
              </a:rPr>
              <a:t>population centers such as towns and villages, </a:t>
            </a:r>
          </a:p>
          <a:p>
            <a:pPr marL="342900" indent="-342900">
              <a:buFont typeface="Arial" panose="020B0604020202020204" pitchFamily="34" charset="0"/>
              <a:buChar char="•"/>
            </a:pPr>
            <a:r>
              <a:rPr lang="en-US" i="1" dirty="0">
                <a:latin typeface="Arial" panose="020B0604020202020204" pitchFamily="34" charset="0"/>
                <a:ea typeface="Times New Roman" panose="02020603050405020304" pitchFamily="18" charset="0"/>
              </a:rPr>
              <a:t>campgrounds and trails, </a:t>
            </a:r>
          </a:p>
          <a:p>
            <a:pPr marL="342900" indent="-342900">
              <a:buFont typeface="Arial" panose="020B0604020202020204" pitchFamily="34" charset="0"/>
              <a:buChar char="•"/>
            </a:pPr>
            <a:r>
              <a:rPr lang="en-US" i="1" dirty="0">
                <a:latin typeface="Arial" panose="020B0604020202020204" pitchFamily="34" charset="0"/>
                <a:ea typeface="Times New Roman" panose="02020603050405020304" pitchFamily="18" charset="0"/>
              </a:rPr>
              <a:t>parks</a:t>
            </a:r>
          </a:p>
          <a:p>
            <a:pPr marL="342900" indent="-342900">
              <a:buFont typeface="Arial" panose="020B0604020202020204" pitchFamily="34" charset="0"/>
              <a:buChar char="•"/>
            </a:pPr>
            <a:r>
              <a:rPr lang="en-US" i="1" dirty="0">
                <a:latin typeface="Arial" panose="020B0604020202020204" pitchFamily="34" charset="0"/>
                <a:ea typeface="Times New Roman" panose="02020603050405020304" pitchFamily="18" charset="0"/>
              </a:rPr>
              <a:t>hospitals, </a:t>
            </a:r>
          </a:p>
          <a:p>
            <a:pPr marL="342900" indent="-342900">
              <a:buFont typeface="Arial" panose="020B0604020202020204" pitchFamily="34" charset="0"/>
              <a:buChar char="•"/>
            </a:pPr>
            <a:r>
              <a:rPr lang="en-US" i="1" dirty="0">
                <a:latin typeface="Arial" panose="020B0604020202020204" pitchFamily="34" charset="0"/>
                <a:ea typeface="Times New Roman" panose="02020603050405020304" pitchFamily="18" charset="0"/>
              </a:rPr>
              <a:t>nursing homes, </a:t>
            </a:r>
          </a:p>
          <a:p>
            <a:pPr marL="342900" indent="-342900">
              <a:buFont typeface="Arial" panose="020B0604020202020204" pitchFamily="34" charset="0"/>
              <a:buChar char="•"/>
            </a:pPr>
            <a:r>
              <a:rPr lang="en-US" i="1" dirty="0">
                <a:latin typeface="Arial" panose="020B0604020202020204" pitchFamily="34" charset="0"/>
                <a:ea typeface="Times New Roman" panose="02020603050405020304" pitchFamily="18" charset="0"/>
              </a:rPr>
              <a:t>schools, </a:t>
            </a:r>
          </a:p>
          <a:p>
            <a:pPr marL="342900" indent="-342900">
              <a:buFont typeface="Arial" panose="020B0604020202020204" pitchFamily="34" charset="0"/>
              <a:buChar char="•"/>
            </a:pPr>
            <a:r>
              <a:rPr lang="en-US" i="1" dirty="0">
                <a:latin typeface="Arial" panose="020B0604020202020204" pitchFamily="34" charset="0"/>
                <a:ea typeface="Times New Roman" panose="02020603050405020304" pitchFamily="18" charset="0"/>
              </a:rPr>
              <a:t>roads, </a:t>
            </a:r>
          </a:p>
          <a:p>
            <a:pPr marL="342900" indent="-342900">
              <a:buFont typeface="Arial" panose="020B0604020202020204" pitchFamily="34" charset="0"/>
              <a:buChar char="•"/>
            </a:pPr>
            <a:r>
              <a:rPr lang="en-US" i="1" dirty="0">
                <a:latin typeface="Arial" panose="020B0604020202020204" pitchFamily="34" charset="0"/>
                <a:ea typeface="Times New Roman" panose="02020603050405020304" pitchFamily="18" charset="0"/>
              </a:rPr>
              <a:t>airports, </a:t>
            </a:r>
          </a:p>
          <a:p>
            <a:pPr marL="342900" indent="-342900">
              <a:buFont typeface="Arial" panose="020B0604020202020204" pitchFamily="34" charset="0"/>
              <a:buChar char="•"/>
            </a:pPr>
            <a:r>
              <a:rPr lang="en-US" i="1" dirty="0">
                <a:latin typeface="Arial" panose="020B0604020202020204" pitchFamily="34" charset="0"/>
                <a:ea typeface="Times New Roman" panose="02020603050405020304" pitchFamily="18" charset="0"/>
              </a:rPr>
              <a:t>Class I areas</a:t>
            </a:r>
            <a:endParaRPr lang="en-US" dirty="0"/>
          </a:p>
        </p:txBody>
      </p:sp>
    </p:spTree>
    <p:extLst>
      <p:ext uri="{BB962C8B-B14F-4D97-AF65-F5344CB8AC3E}">
        <p14:creationId xmlns:p14="http://schemas.microsoft.com/office/powerpoint/2010/main" val="3699287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295400"/>
            <a:ext cx="7848600" cy="4801314"/>
          </a:xfrm>
          <a:prstGeom prst="rect">
            <a:avLst/>
          </a:prstGeom>
        </p:spPr>
        <p:txBody>
          <a:bodyPr wrap="square">
            <a:spAutoFit/>
          </a:bodyPr>
          <a:lstStyle/>
          <a:p>
            <a:pPr marL="0" marR="0">
              <a:spcBef>
                <a:spcPts val="0"/>
              </a:spcBef>
              <a:spcAft>
                <a:spcPts val="0"/>
              </a:spcAft>
            </a:pPr>
            <a:r>
              <a:rPr lang="en-US" sz="1800" dirty="0"/>
              <a:t>4.2.1 Burn Plan Elements </a:t>
            </a:r>
          </a:p>
          <a:p>
            <a:pPr marL="0" marR="0">
              <a:spcBef>
                <a:spcPts val="0"/>
              </a:spcBef>
              <a:spcAft>
                <a:spcPts val="0"/>
              </a:spcAft>
            </a:pPr>
            <a:r>
              <a:rPr lang="en-US" sz="1800" dirty="0"/>
              <a:t>All the organizations burning in Minnesota require prescribed burn plans for each burn. However, if the units are small and the burn objectives and prescription are the same, one plan may cover several burn units. These plans are written following protocols specific to each agency. They will be on file at agency offices and are available upon request. At a minimum, for the purposes of this Smoke Management Plan, these prescribed burn plans must include the following elements: </a:t>
            </a:r>
          </a:p>
          <a:p>
            <a:pPr marL="0" marR="0">
              <a:spcBef>
                <a:spcPts val="0"/>
              </a:spcBef>
              <a:spcAft>
                <a:spcPts val="0"/>
              </a:spcAft>
            </a:pPr>
            <a:endParaRPr lang="en-US" sz="1800" dirty="0"/>
          </a:p>
          <a:p>
            <a:pPr marL="285750" marR="0" indent="-285750">
              <a:spcBef>
                <a:spcPts val="0"/>
              </a:spcBef>
              <a:spcAft>
                <a:spcPts val="0"/>
              </a:spcAft>
              <a:buFont typeface="Arial" panose="020B0604020202020204" pitchFamily="34" charset="0"/>
              <a:buChar char="•"/>
            </a:pPr>
            <a:r>
              <a:rPr lang="en-US" sz="1800" dirty="0"/>
              <a:t>Location and description of the area to be burned, </a:t>
            </a:r>
          </a:p>
          <a:p>
            <a:pPr marL="285750" marR="0" indent="-285750">
              <a:spcBef>
                <a:spcPts val="0"/>
              </a:spcBef>
              <a:spcAft>
                <a:spcPts val="0"/>
              </a:spcAft>
              <a:buFont typeface="Arial" panose="020B0604020202020204" pitchFamily="34" charset="0"/>
              <a:buChar char="•"/>
            </a:pPr>
            <a:r>
              <a:rPr lang="en-US" sz="1800" dirty="0"/>
              <a:t>Personnel responsible for managing the fire, </a:t>
            </a:r>
          </a:p>
          <a:p>
            <a:pPr marL="285750" marR="0" indent="-285750">
              <a:spcBef>
                <a:spcPts val="0"/>
              </a:spcBef>
              <a:spcAft>
                <a:spcPts val="0"/>
              </a:spcAft>
              <a:buFont typeface="Arial" panose="020B0604020202020204" pitchFamily="34" charset="0"/>
              <a:buChar char="•"/>
            </a:pPr>
            <a:r>
              <a:rPr lang="en-US" sz="1800" dirty="0"/>
              <a:t>Type of vegetation to be burned, </a:t>
            </a:r>
          </a:p>
          <a:p>
            <a:pPr marL="285750" marR="0" indent="-285750">
              <a:spcBef>
                <a:spcPts val="0"/>
              </a:spcBef>
              <a:spcAft>
                <a:spcPts val="0"/>
              </a:spcAft>
              <a:buFont typeface="Arial" panose="020B0604020202020204" pitchFamily="34" charset="0"/>
              <a:buChar char="•"/>
            </a:pPr>
            <a:r>
              <a:rPr lang="en-US" sz="1800" dirty="0"/>
              <a:t>Area (acres) to be burned, </a:t>
            </a:r>
          </a:p>
          <a:p>
            <a:pPr marL="285750" marR="0" indent="-285750">
              <a:spcBef>
                <a:spcPts val="0"/>
              </a:spcBef>
              <a:spcAft>
                <a:spcPts val="0"/>
              </a:spcAft>
              <a:buFont typeface="Arial" panose="020B0604020202020204" pitchFamily="34" charset="0"/>
              <a:buChar char="•"/>
            </a:pPr>
            <a:r>
              <a:rPr lang="en-US" sz="1800" dirty="0"/>
              <a:t>Amount of fuel to be consumed or amount of fuel present on the site (tons/acre), </a:t>
            </a:r>
          </a:p>
          <a:p>
            <a:pPr marL="285750" marR="0" indent="-285750">
              <a:spcBef>
                <a:spcPts val="0"/>
              </a:spcBef>
              <a:spcAft>
                <a:spcPts val="0"/>
              </a:spcAft>
              <a:buFont typeface="Arial" panose="020B0604020202020204" pitchFamily="34" charset="0"/>
              <a:buChar char="•"/>
            </a:pPr>
            <a:r>
              <a:rPr lang="en-US" sz="1800" dirty="0"/>
              <a:t>Fire prescription including smoke management components (see section 4.2.1) and dispersion index, </a:t>
            </a:r>
          </a:p>
          <a:p>
            <a:pPr marL="285750" marR="0" indent="-285750">
              <a:spcBef>
                <a:spcPts val="0"/>
              </a:spcBef>
              <a:spcAft>
                <a:spcPts val="0"/>
              </a:spcAft>
              <a:buFont typeface="Arial" panose="020B0604020202020204" pitchFamily="34" charset="0"/>
              <a:buChar char="•"/>
            </a:pPr>
            <a:r>
              <a:rPr lang="en-US" sz="1800" dirty="0"/>
              <a:t>Criteria the fire manager will use for making burn/no burn decisions,</a:t>
            </a:r>
          </a:p>
          <a:p>
            <a:pPr marL="285750" marR="0" indent="-285750">
              <a:spcBef>
                <a:spcPts val="0"/>
              </a:spcBef>
              <a:spcAft>
                <a:spcPts val="0"/>
              </a:spcAft>
              <a:buFont typeface="Arial" panose="020B0604020202020204" pitchFamily="34" charset="0"/>
              <a:buChar char="•"/>
            </a:pPr>
            <a:r>
              <a:rPr lang="en-US" sz="1800" dirty="0"/>
              <a:t>Safety and contingency plans.</a:t>
            </a:r>
            <a:endParaRPr lang="en-US" sz="1800" dirty="0">
              <a:effectLst/>
              <a:ea typeface="Times New Roman" panose="02020603050405020304" pitchFamily="18" charset="0"/>
            </a:endParaRPr>
          </a:p>
        </p:txBody>
      </p:sp>
      <p:sp>
        <p:nvSpPr>
          <p:cNvPr id="3" name="Rectangle 2"/>
          <p:cNvSpPr/>
          <p:nvPr/>
        </p:nvSpPr>
        <p:spPr>
          <a:xfrm>
            <a:off x="2178401" y="457200"/>
            <a:ext cx="3373039" cy="584775"/>
          </a:xfrm>
          <a:prstGeom prst="rect">
            <a:avLst/>
          </a:prstGeom>
        </p:spPr>
        <p:txBody>
          <a:bodyPr wrap="none">
            <a:spAutoFit/>
          </a:bodyPr>
          <a:lstStyle/>
          <a:p>
            <a:r>
              <a:rPr lang="en-US" sz="3200" b="1" dirty="0">
                <a:latin typeface="Arial" panose="020B0604020202020204" pitchFamily="34" charset="0"/>
                <a:ea typeface="Times New Roman" panose="02020603050405020304" pitchFamily="18" charset="0"/>
              </a:rPr>
              <a:t>4.2 – Burn Plans</a:t>
            </a:r>
            <a:endParaRPr lang="en-US" sz="3200" dirty="0"/>
          </a:p>
        </p:txBody>
      </p:sp>
    </p:spTree>
    <p:extLst>
      <p:ext uri="{BB962C8B-B14F-4D97-AF65-F5344CB8AC3E}">
        <p14:creationId xmlns:p14="http://schemas.microsoft.com/office/powerpoint/2010/main" val="3399151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43000"/>
          </a:xfrm>
        </p:spPr>
        <p:txBody>
          <a:bodyPr>
            <a:normAutofit/>
          </a:bodyPr>
          <a:lstStyle/>
          <a:p>
            <a:r>
              <a:rPr lang="en-US" sz="3200" b="1" dirty="0"/>
              <a:t>4.2.2 Smoke Management Components of Burn Plans</a:t>
            </a:r>
            <a:endParaRPr lang="en-US" sz="3200" dirty="0"/>
          </a:p>
        </p:txBody>
      </p:sp>
      <p:sp>
        <p:nvSpPr>
          <p:cNvPr id="6" name="Text Placeholder 5"/>
          <p:cNvSpPr>
            <a:spLocks noGrp="1"/>
          </p:cNvSpPr>
          <p:nvPr>
            <p:ph type="body" sz="half" idx="1"/>
          </p:nvPr>
        </p:nvSpPr>
        <p:spPr>
          <a:xfrm>
            <a:off x="762000" y="1676400"/>
            <a:ext cx="7696200" cy="4114800"/>
          </a:xfrm>
        </p:spPr>
        <p:txBody>
          <a:bodyPr>
            <a:normAutofit fontScale="92500" lnSpcReduction="20000"/>
          </a:bodyPr>
          <a:lstStyle/>
          <a:p>
            <a:r>
              <a:rPr lang="en-US" dirty="0"/>
              <a:t>Actions to Minimize Fire Emissions </a:t>
            </a:r>
          </a:p>
          <a:p>
            <a:pPr lvl="1"/>
            <a:r>
              <a:rPr lang="en-US" dirty="0"/>
              <a:t>Minimize the area burned </a:t>
            </a:r>
          </a:p>
          <a:p>
            <a:pPr lvl="1"/>
            <a:r>
              <a:rPr lang="en-US" dirty="0"/>
              <a:t>Reduce the fuel loading in the area to be burned by mechanical means or by using frequent, low intensity burns to gradually reduce fuels. </a:t>
            </a:r>
          </a:p>
          <a:p>
            <a:pPr lvl="1"/>
            <a:r>
              <a:rPr lang="en-US" dirty="0"/>
              <a:t>Reduce the amount of fuel consumed by burning when fuel moistures for 1000 Hour fuels and duff are high.</a:t>
            </a:r>
          </a:p>
          <a:p>
            <a:pPr lvl="1"/>
            <a:r>
              <a:rPr lang="en-US" dirty="0"/>
              <a:t>Minimize emissions per ton of fuel consumed by using mass ignition techniques, using backing fires, and performing rapid mop-up. </a:t>
            </a:r>
          </a:p>
        </p:txBody>
      </p:sp>
    </p:spTree>
    <p:extLst>
      <p:ext uri="{BB962C8B-B14F-4D97-AF65-F5344CB8AC3E}">
        <p14:creationId xmlns:p14="http://schemas.microsoft.com/office/powerpoint/2010/main" val="34125367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43000"/>
          </a:xfrm>
        </p:spPr>
        <p:txBody>
          <a:bodyPr>
            <a:normAutofit/>
          </a:bodyPr>
          <a:lstStyle/>
          <a:p>
            <a:r>
              <a:rPr lang="en-US" sz="3200" b="1" dirty="0"/>
              <a:t>4.2.2 Smoke Management Components of Burn Plans</a:t>
            </a:r>
            <a:endParaRPr lang="en-US" sz="3200" dirty="0"/>
          </a:p>
        </p:txBody>
      </p:sp>
      <p:sp>
        <p:nvSpPr>
          <p:cNvPr id="6" name="Text Placeholder 5"/>
          <p:cNvSpPr>
            <a:spLocks noGrp="1"/>
          </p:cNvSpPr>
          <p:nvPr>
            <p:ph type="body" sz="half" idx="1"/>
          </p:nvPr>
        </p:nvSpPr>
        <p:spPr>
          <a:xfrm>
            <a:off x="762000" y="1676400"/>
            <a:ext cx="7696200" cy="4114800"/>
          </a:xfrm>
        </p:spPr>
        <p:txBody>
          <a:bodyPr>
            <a:normAutofit/>
          </a:bodyPr>
          <a:lstStyle/>
          <a:p>
            <a:r>
              <a:rPr lang="en-US" dirty="0"/>
              <a:t>Evaluate Smoke Dispersion </a:t>
            </a:r>
          </a:p>
          <a:p>
            <a:r>
              <a:rPr lang="en-US" dirty="0"/>
              <a:t>Public Notification and Exposure Reduction Procedures</a:t>
            </a:r>
          </a:p>
          <a:p>
            <a:r>
              <a:rPr lang="en-US" dirty="0"/>
              <a:t>Air Quality Monitoring</a:t>
            </a:r>
          </a:p>
          <a:p>
            <a:endParaRPr lang="en-US" dirty="0"/>
          </a:p>
        </p:txBody>
      </p:sp>
    </p:spTree>
    <p:extLst>
      <p:ext uri="{BB962C8B-B14F-4D97-AF65-F5344CB8AC3E}">
        <p14:creationId xmlns:p14="http://schemas.microsoft.com/office/powerpoint/2010/main" val="1313588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09800" y="3200400"/>
            <a:ext cx="4887658" cy="608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n-US" altLang="en-US" dirty="0">
                <a:latin typeface="Arial" panose="020B0604020202020204" pitchFamily="34" charset="0"/>
              </a:rPr>
              <a:t>DI = m</a:t>
            </a:r>
            <a:r>
              <a:rPr kumimoji="0" lang="en-US" altLang="en-US" b="0" i="0" strike="noStrike" cap="none" normalizeH="0" baseline="0" dirty="0">
                <a:ln>
                  <a:noFill/>
                </a:ln>
                <a:solidFill>
                  <a:schemeClr val="tx1"/>
                </a:solidFill>
                <a:effectLst/>
                <a:latin typeface="Arial" panose="020B0604020202020204" pitchFamily="34" charset="0"/>
              </a:rPr>
              <a:t>ixing height x transport wind</a:t>
            </a:r>
          </a:p>
        </p:txBody>
      </p:sp>
      <p:sp>
        <p:nvSpPr>
          <p:cNvPr id="7" name="Rectangle 6"/>
          <p:cNvSpPr/>
          <p:nvPr/>
        </p:nvSpPr>
        <p:spPr>
          <a:xfrm>
            <a:off x="381000" y="1315433"/>
            <a:ext cx="8382000" cy="1569660"/>
          </a:xfrm>
          <a:prstGeom prst="rect">
            <a:avLst/>
          </a:prstGeom>
        </p:spPr>
        <p:txBody>
          <a:bodyPr wrap="square">
            <a:spAutoFit/>
          </a:bodyPr>
          <a:lstStyle/>
          <a:p>
            <a:pPr algn="ctr"/>
            <a:r>
              <a:rPr lang="en-US" dirty="0">
                <a:latin typeface="Arial" panose="020B0604020202020204" pitchFamily="34" charset="0"/>
                <a:ea typeface="Times New Roman" panose="02020603050405020304" pitchFamily="18" charset="0"/>
              </a:rPr>
              <a:t> The Dispersion Index describes the ability of the atmosphere to disperse</a:t>
            </a:r>
          </a:p>
          <a:p>
            <a:pPr algn="ctr"/>
            <a:r>
              <a:rPr lang="en-US" dirty="0">
                <a:latin typeface="Arial" panose="020B0604020202020204" pitchFamily="34" charset="0"/>
                <a:ea typeface="Times New Roman" panose="02020603050405020304" pitchFamily="18" charset="0"/>
              </a:rPr>
              <a:t>emissions and is the product of the mixing height (</a:t>
            </a:r>
            <a:r>
              <a:rPr lang="en-US" dirty="0" err="1">
                <a:latin typeface="Arial" panose="020B0604020202020204" pitchFamily="34" charset="0"/>
                <a:ea typeface="Times New Roman" panose="02020603050405020304" pitchFamily="18" charset="0"/>
              </a:rPr>
              <a:t>ft</a:t>
            </a:r>
            <a:r>
              <a:rPr lang="en-US" dirty="0">
                <a:latin typeface="Arial" panose="020B0604020202020204" pitchFamily="34" charset="0"/>
                <a:ea typeface="Times New Roman" panose="02020603050405020304" pitchFamily="18" charset="0"/>
              </a:rPr>
              <a:t>) and transport wind speed (</a:t>
            </a:r>
            <a:r>
              <a:rPr lang="en-US" dirty="0" err="1">
                <a:latin typeface="Arial" panose="020B0604020202020204" pitchFamily="34" charset="0"/>
                <a:ea typeface="Times New Roman" panose="02020603050405020304" pitchFamily="18" charset="0"/>
              </a:rPr>
              <a:t>kts</a:t>
            </a:r>
            <a:r>
              <a:rPr lang="en-US" dirty="0">
                <a:latin typeface="Arial" panose="020B0604020202020204" pitchFamily="34" charset="0"/>
                <a:ea typeface="Times New Roman" panose="02020603050405020304" pitchFamily="18" charset="0"/>
              </a:rPr>
              <a:t>). </a:t>
            </a:r>
            <a:endParaRPr lang="en-US" dirty="0"/>
          </a:p>
        </p:txBody>
      </p:sp>
      <p:sp>
        <p:nvSpPr>
          <p:cNvPr id="15" name="Title 1"/>
          <p:cNvSpPr txBox="1">
            <a:spLocks/>
          </p:cNvSpPr>
          <p:nvPr/>
        </p:nvSpPr>
        <p:spPr>
          <a:xfrm>
            <a:off x="685800" y="609600"/>
            <a:ext cx="77724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a:t>4.2.3 - Smoke Management and Dispersion</a:t>
            </a:r>
            <a:endParaRPr lang="en-US" sz="3200" dirty="0"/>
          </a:p>
        </p:txBody>
      </p:sp>
      <p:cxnSp>
        <p:nvCxnSpPr>
          <p:cNvPr id="4" name="Straight Connector 3"/>
          <p:cNvCxnSpPr/>
          <p:nvPr/>
        </p:nvCxnSpPr>
        <p:spPr>
          <a:xfrm>
            <a:off x="1828800" y="6096000"/>
            <a:ext cx="52578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Explosion 1 4"/>
          <p:cNvSpPr/>
          <p:nvPr/>
        </p:nvSpPr>
        <p:spPr>
          <a:xfrm>
            <a:off x="3775189" y="5542567"/>
            <a:ext cx="914400" cy="70583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828800" y="4267200"/>
            <a:ext cx="52686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57400" y="5105400"/>
            <a:ext cx="1905000"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781800" y="4339976"/>
            <a:ext cx="1" cy="175602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781800" y="4908203"/>
            <a:ext cx="681597" cy="461665"/>
          </a:xfrm>
          <a:prstGeom prst="rect">
            <a:avLst/>
          </a:prstGeom>
          <a:noFill/>
        </p:spPr>
        <p:txBody>
          <a:bodyPr wrap="none" rtlCol="0">
            <a:spAutoFit/>
          </a:bodyPr>
          <a:lstStyle/>
          <a:p>
            <a:r>
              <a:rPr lang="en-US" dirty="0"/>
              <a:t>MH</a:t>
            </a:r>
          </a:p>
        </p:txBody>
      </p:sp>
      <p:sp>
        <p:nvSpPr>
          <p:cNvPr id="21" name="TextBox 20"/>
          <p:cNvSpPr txBox="1"/>
          <p:nvPr/>
        </p:nvSpPr>
        <p:spPr>
          <a:xfrm>
            <a:off x="2669101" y="4677370"/>
            <a:ext cx="662361" cy="461665"/>
          </a:xfrm>
          <a:prstGeom prst="rect">
            <a:avLst/>
          </a:prstGeom>
          <a:noFill/>
        </p:spPr>
        <p:txBody>
          <a:bodyPr wrap="none" rtlCol="0">
            <a:spAutoFit/>
          </a:bodyPr>
          <a:lstStyle/>
          <a:p>
            <a:r>
              <a:rPr lang="en-US" dirty="0"/>
              <a:t>TW</a:t>
            </a:r>
          </a:p>
        </p:txBody>
      </p:sp>
    </p:spTree>
    <p:extLst>
      <p:ext uri="{BB962C8B-B14F-4D97-AF65-F5344CB8AC3E}">
        <p14:creationId xmlns:p14="http://schemas.microsoft.com/office/powerpoint/2010/main" val="426747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609600"/>
            <a:ext cx="77724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a:t>4.2.3 - Smoke Management and Dispersion</a:t>
            </a:r>
            <a:endParaRPr lang="en-US" sz="3200" dirty="0"/>
          </a:p>
        </p:txBody>
      </p:sp>
      <p:pic>
        <p:nvPicPr>
          <p:cNvPr id="4" name="Picture 3"/>
          <p:cNvPicPr>
            <a:picLocks noChangeAspect="1"/>
          </p:cNvPicPr>
          <p:nvPr/>
        </p:nvPicPr>
        <p:blipFill rotWithShape="1">
          <a:blip r:embed="rId2"/>
          <a:srcRect l="21667" t="17407" r="22500" b="52963"/>
          <a:stretch/>
        </p:blipFill>
        <p:spPr>
          <a:xfrm>
            <a:off x="742950" y="2286000"/>
            <a:ext cx="7658100" cy="2286000"/>
          </a:xfrm>
          <a:prstGeom prst="rect">
            <a:avLst/>
          </a:prstGeom>
        </p:spPr>
      </p:pic>
    </p:spTree>
    <p:extLst>
      <p:ext uri="{BB962C8B-B14F-4D97-AF65-F5344CB8AC3E}">
        <p14:creationId xmlns:p14="http://schemas.microsoft.com/office/powerpoint/2010/main" val="4255286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609600"/>
            <a:ext cx="77724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a:t>4.2.3 - Smoke Management and Dispersion</a:t>
            </a:r>
            <a:endParaRPr lang="en-US" sz="3200" dirty="0"/>
          </a:p>
        </p:txBody>
      </p:sp>
      <p:pic>
        <p:nvPicPr>
          <p:cNvPr id="3" name="Picture 2"/>
          <p:cNvPicPr>
            <a:picLocks noChangeAspect="1"/>
          </p:cNvPicPr>
          <p:nvPr/>
        </p:nvPicPr>
        <p:blipFill rotWithShape="1">
          <a:blip r:embed="rId2"/>
          <a:srcRect l="27500" t="20371" r="25833" b="5556"/>
          <a:stretch/>
        </p:blipFill>
        <p:spPr>
          <a:xfrm>
            <a:off x="1714500" y="1524000"/>
            <a:ext cx="5715000" cy="5102678"/>
          </a:xfrm>
          <a:prstGeom prst="rect">
            <a:avLst/>
          </a:prstGeom>
        </p:spPr>
      </p:pic>
    </p:spTree>
    <p:extLst>
      <p:ext uri="{BB962C8B-B14F-4D97-AF65-F5344CB8AC3E}">
        <p14:creationId xmlns:p14="http://schemas.microsoft.com/office/powerpoint/2010/main" val="2839322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381000"/>
            <a:ext cx="7772400" cy="1066800"/>
          </a:xfrm>
        </p:spPr>
        <p:txBody>
          <a:bodyPr>
            <a:normAutofit fontScale="90000"/>
          </a:bodyPr>
          <a:lstStyle/>
          <a:p>
            <a:pPr eaLnBrk="1" hangingPunct="1"/>
            <a:r>
              <a:rPr lang="en-US" altLang="en-US"/>
              <a:t>What is more important to our health to be clean?</a:t>
            </a:r>
          </a:p>
        </p:txBody>
      </p:sp>
      <p:sp>
        <p:nvSpPr>
          <p:cNvPr id="7171" name="Text Placeholder 2"/>
          <p:cNvSpPr>
            <a:spLocks noGrp="1"/>
          </p:cNvSpPr>
          <p:nvPr>
            <p:ph type="body" sz="half" idx="1"/>
          </p:nvPr>
        </p:nvSpPr>
        <p:spPr/>
        <p:txBody>
          <a:bodyPr/>
          <a:lstStyle/>
          <a:p>
            <a:pPr eaLnBrk="1" hangingPunct="1">
              <a:buFontTx/>
              <a:buNone/>
            </a:pPr>
            <a:r>
              <a:rPr lang="en-US" altLang="en-US"/>
              <a:t>Air</a:t>
            </a:r>
          </a:p>
          <a:p>
            <a:pPr eaLnBrk="1" hangingPunct="1"/>
            <a:r>
              <a:rPr lang="en-US" altLang="en-US"/>
              <a:t>20,000 L/d</a:t>
            </a:r>
          </a:p>
        </p:txBody>
      </p:sp>
      <p:sp>
        <p:nvSpPr>
          <p:cNvPr id="7172" name="Content Placeholder 3"/>
          <p:cNvSpPr>
            <a:spLocks noGrp="1"/>
          </p:cNvSpPr>
          <p:nvPr>
            <p:ph sz="half" idx="2"/>
          </p:nvPr>
        </p:nvSpPr>
        <p:spPr/>
        <p:txBody>
          <a:bodyPr/>
          <a:lstStyle/>
          <a:p>
            <a:pPr eaLnBrk="1" hangingPunct="1">
              <a:buFontTx/>
              <a:buNone/>
            </a:pPr>
            <a:r>
              <a:rPr lang="en-US" altLang="en-US"/>
              <a:t>Water</a:t>
            </a:r>
          </a:p>
          <a:p>
            <a:pPr eaLnBrk="1" hangingPunct="1"/>
            <a:r>
              <a:rPr lang="en-US" altLang="en-US"/>
              <a:t>1.5 L/d</a:t>
            </a:r>
          </a:p>
        </p:txBody>
      </p:sp>
      <p:pic>
        <p:nvPicPr>
          <p:cNvPr id="7173" name="Picture 4" descr="http://www.lifedynamix.com/articles/files/iStockDeepBreat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76600"/>
            <a:ext cx="43529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http://frames.healthinkonline.com/modules/weight/images/wmetngwll_water_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352800"/>
            <a:ext cx="24717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300551"/>
      </p:ext>
    </p:extLst>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1028" descr="bkg"/>
          <p:cNvPicPr>
            <a:picLocks noChangeAspect="1" noChangeArrowheads="1"/>
          </p:cNvPicPr>
          <p:nvPr/>
        </p:nvPicPr>
        <p:blipFill>
          <a:blip r:embed="rId3" cstate="print"/>
          <a:srcRect/>
          <a:stretch>
            <a:fillRect/>
          </a:stretch>
        </p:blipFill>
        <p:spPr bwMode="auto">
          <a:xfrm>
            <a:off x="-57150" y="0"/>
            <a:ext cx="9258300" cy="6858000"/>
          </a:xfrm>
          <a:prstGeom prst="rect">
            <a:avLst/>
          </a:prstGeom>
          <a:noFill/>
          <a:ln w="9525">
            <a:noFill/>
            <a:miter lim="800000"/>
            <a:headEnd/>
            <a:tailEnd/>
          </a:ln>
        </p:spPr>
      </p:pic>
      <p:sp>
        <p:nvSpPr>
          <p:cNvPr id="12291" name="Rectangle 1026"/>
          <p:cNvSpPr>
            <a:spLocks noGrp="1" noChangeArrowheads="1"/>
          </p:cNvSpPr>
          <p:nvPr>
            <p:ph type="title"/>
          </p:nvPr>
        </p:nvSpPr>
        <p:spPr>
          <a:xfrm>
            <a:off x="685800" y="228600"/>
            <a:ext cx="7772400" cy="838200"/>
          </a:xfrm>
        </p:spPr>
        <p:txBody>
          <a:bodyPr/>
          <a:lstStyle/>
          <a:p>
            <a:pPr eaLnBrk="1" hangingPunct="1"/>
            <a:r>
              <a:rPr lang="en-US">
                <a:solidFill>
                  <a:schemeClr val="bg1"/>
                </a:solidFill>
              </a:rPr>
              <a:t>Contingency Plan</a:t>
            </a:r>
          </a:p>
        </p:txBody>
      </p:sp>
      <p:sp>
        <p:nvSpPr>
          <p:cNvPr id="12292" name="Rectangle 1027"/>
          <p:cNvSpPr>
            <a:spLocks noGrp="1" noChangeArrowheads="1"/>
          </p:cNvSpPr>
          <p:nvPr>
            <p:ph type="body" idx="1"/>
          </p:nvPr>
        </p:nvSpPr>
        <p:spPr>
          <a:xfrm>
            <a:off x="685800" y="1295400"/>
            <a:ext cx="6553200" cy="4114800"/>
          </a:xfrm>
        </p:spPr>
        <p:txBody>
          <a:bodyPr/>
          <a:lstStyle/>
          <a:p>
            <a:pPr eaLnBrk="1" hangingPunct="1">
              <a:lnSpc>
                <a:spcPct val="120000"/>
              </a:lnSpc>
              <a:spcAft>
                <a:spcPct val="50000"/>
              </a:spcAft>
            </a:pPr>
            <a:r>
              <a:rPr lang="en-US" dirty="0">
                <a:solidFill>
                  <a:schemeClr val="bg1"/>
                </a:solidFill>
                <a:cs typeface="Times New Roman" pitchFamily="18" charset="0"/>
              </a:rPr>
              <a:t>In burn plan development, include a contingency plan for unexpected </a:t>
            </a:r>
            <a:br>
              <a:rPr lang="en-US" dirty="0">
                <a:solidFill>
                  <a:schemeClr val="bg1"/>
                </a:solidFill>
                <a:cs typeface="Times New Roman" pitchFamily="18" charset="0"/>
              </a:rPr>
            </a:br>
            <a:r>
              <a:rPr lang="en-US" dirty="0">
                <a:solidFill>
                  <a:schemeClr val="bg1"/>
                </a:solidFill>
                <a:cs typeface="Times New Roman" pitchFamily="18" charset="0"/>
              </a:rPr>
              <a:t>smoke impacts.</a:t>
            </a:r>
            <a:r>
              <a:rPr lang="en-US" dirty="0">
                <a:solidFill>
                  <a:schemeClr val="bg1"/>
                </a:solidFill>
              </a:rPr>
              <a:t>   </a:t>
            </a:r>
          </a:p>
          <a:p>
            <a:pPr lvl="1">
              <a:lnSpc>
                <a:spcPct val="120000"/>
              </a:lnSpc>
              <a:spcAft>
                <a:spcPct val="50000"/>
              </a:spcAft>
            </a:pPr>
            <a:r>
              <a:rPr lang="en-US" dirty="0">
                <a:solidFill>
                  <a:schemeClr val="bg1"/>
                </a:solidFill>
              </a:rPr>
              <a:t>This should include a communications plan.</a:t>
            </a:r>
          </a:p>
        </p:txBody>
      </p:sp>
      <p:sp>
        <p:nvSpPr>
          <p:cNvPr id="12293" name="Rectangle 1030"/>
          <p:cNvSpPr>
            <a:spLocks noChangeArrowheads="1"/>
          </p:cNvSpPr>
          <p:nvPr/>
        </p:nvSpPr>
        <p:spPr bwMode="auto">
          <a:xfrm>
            <a:off x="7086600" y="6400800"/>
            <a:ext cx="1905000" cy="457200"/>
          </a:xfrm>
          <a:prstGeom prst="rect">
            <a:avLst/>
          </a:prstGeom>
          <a:noFill/>
          <a:ln w="9525">
            <a:noFill/>
            <a:miter lim="800000"/>
            <a:headEnd/>
            <a:tailEnd/>
          </a:ln>
        </p:spPr>
        <p:txBody>
          <a:bodyPr/>
          <a:lstStyle/>
          <a:p>
            <a:pPr algn="r"/>
            <a:r>
              <a:rPr lang="en-US" sz="1400">
                <a:solidFill>
                  <a:schemeClr val="bg1"/>
                </a:solidFill>
                <a:latin typeface="Arial" charset="0"/>
              </a:rPr>
              <a:t>12B-</a:t>
            </a:r>
            <a:fld id="{8B76A28D-AE49-453B-9D1C-A43918DCB48F}" type="slidenum">
              <a:rPr lang="en-US" sz="1400">
                <a:solidFill>
                  <a:schemeClr val="bg1"/>
                </a:solidFill>
                <a:latin typeface="Arial" charset="0"/>
              </a:rPr>
              <a:pPr algn="r"/>
              <a:t>50</a:t>
            </a:fld>
            <a:r>
              <a:rPr lang="en-US" sz="1400">
                <a:solidFill>
                  <a:schemeClr val="bg1"/>
                </a:solidFill>
                <a:latin typeface="Arial" charset="0"/>
              </a:rPr>
              <a:t>-Rx410-EP</a:t>
            </a:r>
          </a:p>
        </p:txBody>
      </p:sp>
    </p:spTree>
    <p:extLst>
      <p:ext uri="{BB962C8B-B14F-4D97-AF65-F5344CB8AC3E}">
        <p14:creationId xmlns:p14="http://schemas.microsoft.com/office/powerpoint/2010/main" val="214988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sz="4000" dirty="0"/>
              <a:t>What do I need to know about Smoke? </a:t>
            </a:r>
            <a:r>
              <a:rPr lang="en-US" sz="2400" dirty="0"/>
              <a:t>(Cliff Notes version)</a:t>
            </a:r>
          </a:p>
        </p:txBody>
      </p:sp>
      <p:sp>
        <p:nvSpPr>
          <p:cNvPr id="3" name="Content Placeholder 2"/>
          <p:cNvSpPr>
            <a:spLocks noGrp="1"/>
          </p:cNvSpPr>
          <p:nvPr>
            <p:ph idx="1"/>
          </p:nvPr>
        </p:nvSpPr>
        <p:spPr>
          <a:xfrm>
            <a:off x="457200" y="2362200"/>
            <a:ext cx="8229600" cy="4373563"/>
          </a:xfrm>
        </p:spPr>
        <p:txBody>
          <a:bodyPr>
            <a:normAutofit/>
          </a:bodyPr>
          <a:lstStyle/>
          <a:p>
            <a:r>
              <a:rPr lang="en-US" sz="2800" dirty="0">
                <a:solidFill>
                  <a:schemeClr val="bg1">
                    <a:lumMod val="65000"/>
                  </a:schemeClr>
                </a:solidFill>
              </a:rPr>
              <a:t>Your State Smoke Management Plan</a:t>
            </a:r>
          </a:p>
          <a:p>
            <a:pPr lvl="1"/>
            <a:r>
              <a:rPr lang="en-US" sz="2400" dirty="0">
                <a:solidFill>
                  <a:schemeClr val="bg1">
                    <a:lumMod val="65000"/>
                  </a:schemeClr>
                </a:solidFill>
              </a:rPr>
              <a:t>or Basic Smoke Management Practices if you don’t have a plan</a:t>
            </a:r>
          </a:p>
          <a:p>
            <a:r>
              <a:rPr lang="en-US" sz="2800" dirty="0"/>
              <a:t>What a Nonattainment Area is and why its bad</a:t>
            </a:r>
          </a:p>
          <a:p>
            <a:pPr lvl="1"/>
            <a:r>
              <a:rPr lang="en-US" dirty="0"/>
              <a:t>a</a:t>
            </a:r>
            <a:r>
              <a:rPr lang="en-US" b="0" dirty="0"/>
              <a:t>nd if you burn in/near one</a:t>
            </a:r>
          </a:p>
          <a:p>
            <a:r>
              <a:rPr lang="en-US" sz="2800" dirty="0">
                <a:solidFill>
                  <a:schemeClr val="bg1">
                    <a:lumMod val="65000"/>
                  </a:schemeClr>
                </a:solidFill>
              </a:rPr>
              <a:t>How to figure out how polluted the air is now</a:t>
            </a:r>
          </a:p>
          <a:p>
            <a:r>
              <a:rPr lang="en-US" sz="2800" dirty="0">
                <a:solidFill>
                  <a:schemeClr val="bg1">
                    <a:lumMod val="65000"/>
                  </a:schemeClr>
                </a:solidFill>
              </a:rPr>
              <a:t>LATER How to predict where my smoke will go (or where it went)</a:t>
            </a:r>
          </a:p>
          <a:p>
            <a:endParaRPr lang="en-US" sz="2800" dirty="0"/>
          </a:p>
        </p:txBody>
      </p:sp>
    </p:spTree>
    <p:extLst>
      <p:ext uri="{BB962C8B-B14F-4D97-AF65-F5344CB8AC3E}">
        <p14:creationId xmlns:p14="http://schemas.microsoft.com/office/powerpoint/2010/main" val="2337269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B9ECC-3779-43CD-AB64-DAB349A081CE}"/>
              </a:ext>
            </a:extLst>
          </p:cNvPr>
          <p:cNvPicPr>
            <a:picLocks noChangeAspect="1"/>
          </p:cNvPicPr>
          <p:nvPr/>
        </p:nvPicPr>
        <p:blipFill rotWithShape="1">
          <a:blip r:embed="rId2"/>
          <a:srcRect l="59487" t="7256" r="10388" b="49253"/>
          <a:stretch/>
        </p:blipFill>
        <p:spPr>
          <a:xfrm>
            <a:off x="800100" y="321469"/>
            <a:ext cx="7543800" cy="6500509"/>
          </a:xfrm>
          <a:prstGeom prst="rect">
            <a:avLst/>
          </a:prstGeom>
        </p:spPr>
      </p:pic>
    </p:spTree>
    <p:extLst>
      <p:ext uri="{BB962C8B-B14F-4D97-AF65-F5344CB8AC3E}">
        <p14:creationId xmlns:p14="http://schemas.microsoft.com/office/powerpoint/2010/main" val="1706168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sz="4000" dirty="0"/>
              <a:t>What do I need to know about Smoke? </a:t>
            </a:r>
            <a:r>
              <a:rPr lang="en-US" sz="2400" dirty="0"/>
              <a:t>(Cliff Notes version)</a:t>
            </a:r>
          </a:p>
        </p:txBody>
      </p:sp>
      <p:sp>
        <p:nvSpPr>
          <p:cNvPr id="3" name="Content Placeholder 2"/>
          <p:cNvSpPr>
            <a:spLocks noGrp="1"/>
          </p:cNvSpPr>
          <p:nvPr>
            <p:ph idx="1"/>
          </p:nvPr>
        </p:nvSpPr>
        <p:spPr>
          <a:xfrm>
            <a:off x="457200" y="2362200"/>
            <a:ext cx="8229600" cy="4373563"/>
          </a:xfrm>
        </p:spPr>
        <p:txBody>
          <a:bodyPr>
            <a:normAutofit/>
          </a:bodyPr>
          <a:lstStyle/>
          <a:p>
            <a:r>
              <a:rPr lang="en-US" sz="2800" dirty="0">
                <a:solidFill>
                  <a:schemeClr val="bg1">
                    <a:lumMod val="65000"/>
                  </a:schemeClr>
                </a:solidFill>
              </a:rPr>
              <a:t>Your State Smoke Management Plan</a:t>
            </a:r>
          </a:p>
          <a:p>
            <a:pPr lvl="1"/>
            <a:r>
              <a:rPr lang="en-US" sz="2400" dirty="0">
                <a:solidFill>
                  <a:schemeClr val="bg1">
                    <a:lumMod val="65000"/>
                  </a:schemeClr>
                </a:solidFill>
              </a:rPr>
              <a:t>or Basic Smoke Management Practices if you don’t have a plan</a:t>
            </a:r>
          </a:p>
          <a:p>
            <a:r>
              <a:rPr lang="en-US" sz="2800" dirty="0">
                <a:solidFill>
                  <a:schemeClr val="bg1">
                    <a:lumMod val="65000"/>
                  </a:schemeClr>
                </a:solidFill>
              </a:rPr>
              <a:t>What a Nonattainment Area is and why its bad</a:t>
            </a:r>
          </a:p>
          <a:p>
            <a:pPr lvl="1"/>
            <a:r>
              <a:rPr lang="en-US" dirty="0">
                <a:solidFill>
                  <a:schemeClr val="bg1">
                    <a:lumMod val="65000"/>
                  </a:schemeClr>
                </a:solidFill>
              </a:rPr>
              <a:t>a</a:t>
            </a:r>
            <a:r>
              <a:rPr lang="en-US" b="0" dirty="0">
                <a:solidFill>
                  <a:schemeClr val="bg1">
                    <a:lumMod val="65000"/>
                  </a:schemeClr>
                </a:solidFill>
              </a:rPr>
              <a:t>nd if you burn in/near one</a:t>
            </a:r>
          </a:p>
          <a:p>
            <a:r>
              <a:rPr lang="en-US" sz="2800" dirty="0"/>
              <a:t>How to figure out how polluted the air is now</a:t>
            </a:r>
          </a:p>
          <a:p>
            <a:r>
              <a:rPr lang="en-US" sz="2800" dirty="0">
                <a:solidFill>
                  <a:schemeClr val="bg1">
                    <a:lumMod val="65000"/>
                  </a:schemeClr>
                </a:solidFill>
              </a:rPr>
              <a:t>LATER How to predict where my smoke will go (or where it went)</a:t>
            </a:r>
          </a:p>
          <a:p>
            <a:endParaRPr lang="en-US" sz="2800" dirty="0"/>
          </a:p>
        </p:txBody>
      </p:sp>
    </p:spTree>
    <p:extLst>
      <p:ext uri="{BB962C8B-B14F-4D97-AF65-F5344CB8AC3E}">
        <p14:creationId xmlns:p14="http://schemas.microsoft.com/office/powerpoint/2010/main" val="2300593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eaLnBrk="1" hangingPunct="1"/>
            <a:r>
              <a:rPr lang="en-US" dirty="0"/>
              <a:t>EPA’s Air Quality Index (AQI)</a:t>
            </a:r>
            <a:endParaRPr lang="en-US" baseline="-25000" dirty="0"/>
          </a:p>
        </p:txBody>
      </p:sp>
      <p:sp>
        <p:nvSpPr>
          <p:cNvPr id="25603" name="Rectangle 3"/>
          <p:cNvSpPr>
            <a:spLocks noGrp="1" noChangeArrowheads="1"/>
          </p:cNvSpPr>
          <p:nvPr>
            <p:ph type="body" idx="1"/>
          </p:nvPr>
        </p:nvSpPr>
        <p:spPr/>
        <p:txBody>
          <a:bodyPr/>
          <a:lstStyle/>
          <a:p>
            <a:pPr eaLnBrk="1" hangingPunct="1"/>
            <a:r>
              <a:rPr lang="en-US" sz="2800" dirty="0"/>
              <a:t>Shorter averaging and reporting times</a:t>
            </a:r>
          </a:p>
          <a:p>
            <a:pPr eaLnBrk="1" hangingPunct="1"/>
            <a:r>
              <a:rPr lang="en-US" sz="2800" dirty="0"/>
              <a:t>Compiles information on multiple pollutants into one metric</a:t>
            </a:r>
          </a:p>
          <a:p>
            <a:pPr eaLnBrk="1" hangingPunct="1"/>
            <a:r>
              <a:rPr lang="en-US" sz="2800" dirty="0"/>
              <a:t>Uses information from continuous monitoring instruments.  Some are not “official” </a:t>
            </a:r>
          </a:p>
          <a:p>
            <a:pPr eaLnBrk="1" hangingPunct="1"/>
            <a:r>
              <a:rPr lang="en-US" sz="2800" dirty="0"/>
              <a:t>Used for real time communication with the public – easy to understand format</a:t>
            </a:r>
          </a:p>
          <a:p>
            <a:pPr eaLnBrk="1" hangingPunct="1"/>
            <a:r>
              <a:rPr lang="en-US" sz="2800" dirty="0"/>
              <a:t>What you hear about in the news</a:t>
            </a:r>
          </a:p>
        </p:txBody>
      </p:sp>
    </p:spTree>
    <p:extLst>
      <p:ext uri="{BB962C8B-B14F-4D97-AF65-F5344CB8AC3E}">
        <p14:creationId xmlns:p14="http://schemas.microsoft.com/office/powerpoint/2010/main" val="2950466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graphicFrame>
        <p:nvGraphicFramePr>
          <p:cNvPr id="5" name="Table 4"/>
          <p:cNvGraphicFramePr>
            <a:graphicFrameLocks noGrp="1"/>
          </p:cNvGraphicFramePr>
          <p:nvPr/>
        </p:nvGraphicFramePr>
        <p:xfrm>
          <a:off x="228599" y="1447800"/>
          <a:ext cx="8686800" cy="5120640"/>
        </p:xfrm>
        <a:graphic>
          <a:graphicData uri="http://schemas.openxmlformats.org/drawingml/2006/table">
            <a:tbl>
              <a:tblPr firstRow="1" bandRow="1">
                <a:tableStyleId>{5C22544A-7EE6-4342-B048-85BDC9FD1C3A}</a:tableStyleId>
              </a:tblPr>
              <a:tblGrid>
                <a:gridCol w="1219199">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gridCol w="1752601">
                  <a:extLst>
                    <a:ext uri="{9D8B030D-6E8A-4147-A177-3AD203B41FA5}">
                      <a16:colId xmlns:a16="http://schemas.microsoft.com/office/drawing/2014/main" val="20003"/>
                    </a:ext>
                  </a:extLst>
                </a:gridCol>
              </a:tblGrid>
              <a:tr h="571500">
                <a:tc>
                  <a:txBody>
                    <a:bodyPr/>
                    <a:lstStyle/>
                    <a:p>
                      <a:pPr algn="ctr"/>
                      <a:r>
                        <a:rPr lang="en-US" sz="1500" dirty="0"/>
                        <a:t>Index Values</a:t>
                      </a:r>
                    </a:p>
                  </a:txBody>
                  <a:tcPr/>
                </a:tc>
                <a:tc>
                  <a:txBody>
                    <a:bodyPr/>
                    <a:lstStyle/>
                    <a:p>
                      <a:pPr algn="ctr"/>
                      <a:r>
                        <a:rPr lang="en-US" sz="1500" dirty="0"/>
                        <a:t>Levels of Health Concern</a:t>
                      </a:r>
                    </a:p>
                  </a:txBody>
                  <a:tcPr/>
                </a:tc>
                <a:tc>
                  <a:txBody>
                    <a:bodyPr/>
                    <a:lstStyle/>
                    <a:p>
                      <a:pPr algn="ctr"/>
                      <a:r>
                        <a:rPr lang="en-US" sz="1500" dirty="0"/>
                        <a:t>Cautionary Statements</a:t>
                      </a:r>
                    </a:p>
                  </a:txBody>
                  <a:tcPr/>
                </a:tc>
                <a:tc>
                  <a:txBody>
                    <a:bodyPr/>
                    <a:lstStyle/>
                    <a:p>
                      <a:pPr algn="ctr"/>
                      <a:r>
                        <a:rPr lang="en-US" sz="1500" dirty="0"/>
                        <a:t>PM</a:t>
                      </a:r>
                      <a:r>
                        <a:rPr lang="en-US" sz="1500" baseline="-25000" dirty="0"/>
                        <a:t>2.5</a:t>
                      </a:r>
                      <a:r>
                        <a:rPr lang="en-US" sz="1500" dirty="0"/>
                        <a:t> Breakpoints </a:t>
                      </a:r>
                    </a:p>
                    <a:p>
                      <a:pPr algn="ctr"/>
                      <a:r>
                        <a:rPr lang="en-US" sz="1500" dirty="0"/>
                        <a:t>(µg/m</a:t>
                      </a:r>
                      <a:r>
                        <a:rPr lang="en-US" sz="1500" baseline="30000" dirty="0"/>
                        <a:t>3</a:t>
                      </a:r>
                      <a:r>
                        <a:rPr lang="en-US" sz="1500" dirty="0"/>
                        <a:t>, 24-hr </a:t>
                      </a:r>
                      <a:r>
                        <a:rPr lang="en-US" sz="1500" dirty="0" err="1"/>
                        <a:t>ave</a:t>
                      </a:r>
                      <a:r>
                        <a:rPr lang="en-US" sz="1500" dirty="0"/>
                        <a:t>)</a:t>
                      </a:r>
                    </a:p>
                  </a:txBody>
                  <a:tcPr/>
                </a:tc>
                <a:extLst>
                  <a:ext uri="{0D108BD9-81ED-4DB2-BD59-A6C34878D82A}">
                    <a16:rowId xmlns:a16="http://schemas.microsoft.com/office/drawing/2014/main" val="10000"/>
                  </a:ext>
                </a:extLst>
              </a:tr>
              <a:tr h="571500">
                <a:tc>
                  <a:txBody>
                    <a:bodyPr/>
                    <a:lstStyle/>
                    <a:p>
                      <a:pPr algn="ctr"/>
                      <a:r>
                        <a:rPr lang="en-US" sz="1400" dirty="0"/>
                        <a:t>0 – 50</a:t>
                      </a:r>
                    </a:p>
                  </a:txBody>
                  <a:tcPr>
                    <a:solidFill>
                      <a:srgbClr val="36F927"/>
                    </a:solidFill>
                  </a:tcPr>
                </a:tc>
                <a:tc>
                  <a:txBody>
                    <a:bodyPr/>
                    <a:lstStyle/>
                    <a:p>
                      <a:pPr algn="ctr"/>
                      <a:r>
                        <a:rPr lang="en-US" sz="1400" dirty="0"/>
                        <a:t>Good</a:t>
                      </a:r>
                    </a:p>
                  </a:txBody>
                  <a:tcPr>
                    <a:solidFill>
                      <a:srgbClr val="36F927"/>
                    </a:solidFill>
                  </a:tcPr>
                </a:tc>
                <a:tc>
                  <a:txBody>
                    <a:bodyPr/>
                    <a:lstStyle/>
                    <a:p>
                      <a:pPr algn="ctr"/>
                      <a:r>
                        <a:rPr lang="en-US" sz="1400" dirty="0"/>
                        <a:t>None</a:t>
                      </a:r>
                    </a:p>
                  </a:txBody>
                  <a:tcPr>
                    <a:solidFill>
                      <a:srgbClr val="36F927"/>
                    </a:solidFill>
                  </a:tcPr>
                </a:tc>
                <a:tc>
                  <a:txBody>
                    <a:bodyPr/>
                    <a:lstStyle/>
                    <a:p>
                      <a:pPr algn="ctr"/>
                      <a:r>
                        <a:rPr lang="en-US" sz="1400" dirty="0"/>
                        <a:t>0.0 - 12.0</a:t>
                      </a:r>
                    </a:p>
                  </a:txBody>
                  <a:tcPr>
                    <a:solidFill>
                      <a:srgbClr val="36F927"/>
                    </a:solidFill>
                  </a:tcPr>
                </a:tc>
                <a:extLst>
                  <a:ext uri="{0D108BD9-81ED-4DB2-BD59-A6C34878D82A}">
                    <a16:rowId xmlns:a16="http://schemas.microsoft.com/office/drawing/2014/main" val="10001"/>
                  </a:ext>
                </a:extLst>
              </a:tr>
              <a:tr h="571500">
                <a:tc>
                  <a:txBody>
                    <a:bodyPr/>
                    <a:lstStyle/>
                    <a:p>
                      <a:pPr algn="ctr"/>
                      <a:r>
                        <a:rPr lang="en-US" sz="1400" dirty="0"/>
                        <a:t>51 – 100</a:t>
                      </a:r>
                    </a:p>
                  </a:txBody>
                  <a:tcPr>
                    <a:solidFill>
                      <a:srgbClr val="FFFF00"/>
                    </a:solidFill>
                  </a:tcPr>
                </a:tc>
                <a:tc>
                  <a:txBody>
                    <a:bodyPr/>
                    <a:lstStyle/>
                    <a:p>
                      <a:pPr algn="ctr"/>
                      <a:r>
                        <a:rPr lang="en-US" sz="1400" dirty="0"/>
                        <a:t>Moderate</a:t>
                      </a:r>
                    </a:p>
                  </a:txBody>
                  <a:tcPr>
                    <a:solidFill>
                      <a:srgbClr val="FFFF00"/>
                    </a:solidFill>
                  </a:tcPr>
                </a:tc>
                <a:tc>
                  <a:txBody>
                    <a:bodyPr/>
                    <a:lstStyle/>
                    <a:p>
                      <a:pPr algn="ctr"/>
                      <a:r>
                        <a:rPr lang="en-US" sz="1400" dirty="0"/>
                        <a:t>Unusually sensitive people should consider reducing prolonged or heavy exertion outdoors.</a:t>
                      </a:r>
                    </a:p>
                  </a:txBody>
                  <a:tcPr>
                    <a:solidFill>
                      <a:srgbClr val="FFFF00"/>
                    </a:solidFill>
                  </a:tcPr>
                </a:tc>
                <a:tc>
                  <a:txBody>
                    <a:bodyPr/>
                    <a:lstStyle/>
                    <a:p>
                      <a:pPr algn="ctr"/>
                      <a:r>
                        <a:rPr lang="en-US" sz="1400" dirty="0"/>
                        <a:t>12.1 - 35.4</a:t>
                      </a:r>
                    </a:p>
                  </a:txBody>
                  <a:tcPr>
                    <a:solidFill>
                      <a:srgbClr val="FFFF00"/>
                    </a:solidFill>
                  </a:tcPr>
                </a:tc>
                <a:extLst>
                  <a:ext uri="{0D108BD9-81ED-4DB2-BD59-A6C34878D82A}">
                    <a16:rowId xmlns:a16="http://schemas.microsoft.com/office/drawing/2014/main" val="10002"/>
                  </a:ext>
                </a:extLst>
              </a:tr>
              <a:tr h="571500">
                <a:tc>
                  <a:txBody>
                    <a:bodyPr/>
                    <a:lstStyle/>
                    <a:p>
                      <a:pPr algn="ctr"/>
                      <a:r>
                        <a:rPr lang="en-US" sz="1400" dirty="0"/>
                        <a:t>101 – 150</a:t>
                      </a:r>
                    </a:p>
                  </a:txBody>
                  <a:tcPr>
                    <a:solidFill>
                      <a:srgbClr val="FFC000"/>
                    </a:solidFill>
                  </a:tcPr>
                </a:tc>
                <a:tc>
                  <a:txBody>
                    <a:bodyPr/>
                    <a:lstStyle/>
                    <a:p>
                      <a:pPr algn="ctr"/>
                      <a:r>
                        <a:rPr lang="en-US" sz="1400" dirty="0"/>
                        <a:t>Unhealthy for Sensitive Groups</a:t>
                      </a:r>
                    </a:p>
                  </a:txBody>
                  <a:tcPr>
                    <a:solidFill>
                      <a:srgbClr val="FFC000"/>
                    </a:solidFill>
                  </a:tcPr>
                </a:tc>
                <a:tc>
                  <a:txBody>
                    <a:bodyPr/>
                    <a:lstStyle/>
                    <a:p>
                      <a:pPr algn="ctr"/>
                      <a:r>
                        <a:rPr lang="en-US" sz="1400" dirty="0"/>
                        <a:t>Active children and adults, and people with lung</a:t>
                      </a:r>
                      <a:r>
                        <a:rPr lang="en-US" sz="1400" baseline="0" dirty="0"/>
                        <a:t> disease, such as asthma, should reduce prolonged or heavy exertion outdoors.</a:t>
                      </a:r>
                      <a:endParaRPr lang="en-US" sz="1400" dirty="0"/>
                    </a:p>
                  </a:txBody>
                  <a:tcPr>
                    <a:solidFill>
                      <a:srgbClr val="FFC000"/>
                    </a:solidFill>
                  </a:tcPr>
                </a:tc>
                <a:tc>
                  <a:txBody>
                    <a:bodyPr/>
                    <a:lstStyle/>
                    <a:p>
                      <a:pPr algn="ctr"/>
                      <a:r>
                        <a:rPr lang="en-US" sz="1400" dirty="0"/>
                        <a:t>35.5 - 55.4</a:t>
                      </a:r>
                    </a:p>
                  </a:txBody>
                  <a:tcPr>
                    <a:solidFill>
                      <a:srgbClr val="FFC000"/>
                    </a:solidFill>
                  </a:tcPr>
                </a:tc>
                <a:extLst>
                  <a:ext uri="{0D108BD9-81ED-4DB2-BD59-A6C34878D82A}">
                    <a16:rowId xmlns:a16="http://schemas.microsoft.com/office/drawing/2014/main" val="10003"/>
                  </a:ext>
                </a:extLst>
              </a:tr>
              <a:tr h="571500">
                <a:tc>
                  <a:txBody>
                    <a:bodyPr/>
                    <a:lstStyle/>
                    <a:p>
                      <a:pPr algn="ctr"/>
                      <a:r>
                        <a:rPr lang="en-US" sz="1400" dirty="0"/>
                        <a:t>151 – 200</a:t>
                      </a:r>
                    </a:p>
                  </a:txBody>
                  <a:tcPr>
                    <a:solidFill>
                      <a:srgbClr val="FF0000"/>
                    </a:solidFill>
                  </a:tcPr>
                </a:tc>
                <a:tc>
                  <a:txBody>
                    <a:bodyPr/>
                    <a:lstStyle/>
                    <a:p>
                      <a:pPr algn="ctr"/>
                      <a:r>
                        <a:rPr lang="en-US" sz="1400" dirty="0"/>
                        <a:t>Unhealthy</a:t>
                      </a:r>
                    </a:p>
                  </a:txBody>
                  <a:tcPr>
                    <a:solidFill>
                      <a:srgbClr val="FF0000"/>
                    </a:solidFill>
                  </a:tcPr>
                </a:tc>
                <a:tc>
                  <a:txBody>
                    <a:bodyPr/>
                    <a:lstStyle/>
                    <a:p>
                      <a:pPr algn="ctr"/>
                      <a:r>
                        <a:rPr lang="en-US" sz="1400" dirty="0"/>
                        <a:t>Active children and adults, and people with lung disease, such as asthma, should avoid prolonged or heavy exertion outdoors.</a:t>
                      </a:r>
                      <a:r>
                        <a:rPr lang="en-US" sz="1400" baseline="0" dirty="0"/>
                        <a:t>  Everyone else, especially children, should reduce prolonged or heavy exertion outdoors.</a:t>
                      </a:r>
                      <a:endParaRPr lang="en-US" sz="1400" dirty="0"/>
                    </a:p>
                  </a:txBody>
                  <a:tcPr>
                    <a:solidFill>
                      <a:srgbClr val="FF0000"/>
                    </a:solidFill>
                  </a:tcPr>
                </a:tc>
                <a:tc>
                  <a:txBody>
                    <a:bodyPr/>
                    <a:lstStyle/>
                    <a:p>
                      <a:pPr algn="ctr"/>
                      <a:r>
                        <a:rPr lang="en-US" sz="1400" dirty="0"/>
                        <a:t>55.5 - 150.4</a:t>
                      </a:r>
                    </a:p>
                  </a:txBody>
                  <a:tcPr>
                    <a:solidFill>
                      <a:srgbClr val="FF0000"/>
                    </a:solidFill>
                  </a:tcPr>
                </a:tc>
                <a:extLst>
                  <a:ext uri="{0D108BD9-81ED-4DB2-BD59-A6C34878D82A}">
                    <a16:rowId xmlns:a16="http://schemas.microsoft.com/office/drawing/2014/main" val="10004"/>
                  </a:ext>
                </a:extLst>
              </a:tr>
              <a:tr h="571500">
                <a:tc>
                  <a:txBody>
                    <a:bodyPr/>
                    <a:lstStyle/>
                    <a:p>
                      <a:pPr algn="ctr"/>
                      <a:r>
                        <a:rPr lang="en-US" sz="1400" dirty="0"/>
                        <a:t>201 – 300</a:t>
                      </a:r>
                    </a:p>
                  </a:txBody>
                  <a:tcPr>
                    <a:solidFill>
                      <a:schemeClr val="accent2"/>
                    </a:solidFill>
                  </a:tcPr>
                </a:tc>
                <a:tc>
                  <a:txBody>
                    <a:bodyPr/>
                    <a:lstStyle/>
                    <a:p>
                      <a:pPr algn="ctr"/>
                      <a:r>
                        <a:rPr lang="en-US" sz="1400" dirty="0"/>
                        <a:t>Very Unhealthy</a:t>
                      </a:r>
                    </a:p>
                  </a:txBody>
                  <a:tcPr>
                    <a:solidFill>
                      <a:schemeClr val="accent2"/>
                    </a:solidFill>
                  </a:tcPr>
                </a:tc>
                <a:tc>
                  <a:txBody>
                    <a:bodyPr/>
                    <a:lstStyle/>
                    <a:p>
                      <a:pPr algn="ctr"/>
                      <a:r>
                        <a:rPr lang="en-US" sz="1400" dirty="0"/>
                        <a:t>Active children and adults, and people with lung</a:t>
                      </a:r>
                      <a:r>
                        <a:rPr lang="en-US" sz="1400" baseline="0" dirty="0"/>
                        <a:t> disease, such as asthma, should avoid all outdoor exertion.  Everyone else, especially children, should avoid prolonged or heavy exertion outdoors.</a:t>
                      </a:r>
                      <a:endParaRPr lang="en-US" sz="1400" dirty="0"/>
                    </a:p>
                  </a:txBody>
                  <a:tcPr>
                    <a:solidFill>
                      <a:schemeClr val="accent2"/>
                    </a:solidFill>
                  </a:tcPr>
                </a:tc>
                <a:tc>
                  <a:txBody>
                    <a:bodyPr/>
                    <a:lstStyle/>
                    <a:p>
                      <a:pPr algn="ctr"/>
                      <a:r>
                        <a:rPr lang="en-US" sz="1400" dirty="0"/>
                        <a:t>150.5 - 250.4</a:t>
                      </a:r>
                    </a:p>
                  </a:txBody>
                  <a:tcPr>
                    <a:solidFill>
                      <a:schemeClr val="accent2"/>
                    </a:solidFill>
                  </a:tcPr>
                </a:tc>
                <a:extLst>
                  <a:ext uri="{0D108BD9-81ED-4DB2-BD59-A6C34878D82A}">
                    <a16:rowId xmlns:a16="http://schemas.microsoft.com/office/drawing/2014/main" val="10005"/>
                  </a:ext>
                </a:extLst>
              </a:tr>
              <a:tr h="571500">
                <a:tc>
                  <a:txBody>
                    <a:bodyPr/>
                    <a:lstStyle/>
                    <a:p>
                      <a:pPr algn="ctr"/>
                      <a:r>
                        <a:rPr lang="en-US" sz="1400" dirty="0"/>
                        <a:t>301 – 500</a:t>
                      </a:r>
                    </a:p>
                  </a:txBody>
                  <a:tcPr>
                    <a:solidFill>
                      <a:schemeClr val="accent2">
                        <a:lumMod val="75000"/>
                      </a:schemeClr>
                    </a:solidFill>
                  </a:tcPr>
                </a:tc>
                <a:tc>
                  <a:txBody>
                    <a:bodyPr/>
                    <a:lstStyle/>
                    <a:p>
                      <a:pPr algn="ctr"/>
                      <a:r>
                        <a:rPr lang="en-US" sz="1400" dirty="0"/>
                        <a:t>Hazardous</a:t>
                      </a:r>
                    </a:p>
                  </a:txBody>
                  <a:tcPr>
                    <a:solidFill>
                      <a:schemeClr val="accent2">
                        <a:lumMod val="75000"/>
                      </a:schemeClr>
                    </a:solidFill>
                  </a:tcPr>
                </a:tc>
                <a:tc>
                  <a:txBody>
                    <a:bodyPr/>
                    <a:lstStyle/>
                    <a:p>
                      <a:pPr algn="ctr"/>
                      <a:r>
                        <a:rPr lang="en-US" sz="1400" dirty="0"/>
                        <a:t>Everyone should avoid all physical</a:t>
                      </a:r>
                      <a:r>
                        <a:rPr lang="en-US" sz="1400" baseline="0" dirty="0"/>
                        <a:t> activity outdoors</a:t>
                      </a:r>
                      <a:endParaRPr lang="en-US" sz="1400" dirty="0"/>
                    </a:p>
                  </a:txBody>
                  <a:tcPr>
                    <a:solidFill>
                      <a:schemeClr val="accent2">
                        <a:lumMod val="75000"/>
                      </a:schemeClr>
                    </a:solidFill>
                  </a:tcPr>
                </a:tc>
                <a:tc>
                  <a:txBody>
                    <a:bodyPr/>
                    <a:lstStyle/>
                    <a:p>
                      <a:pPr algn="ctr"/>
                      <a:r>
                        <a:rPr lang="en-US" sz="1400" dirty="0"/>
                        <a:t>250.5 - 500</a:t>
                      </a:r>
                    </a:p>
                  </a:txBody>
                  <a:tcPr>
                    <a:solidFill>
                      <a:schemeClr val="accent2">
                        <a:lumMod val="75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32820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013502"/>
            <a:ext cx="4572000" cy="830997"/>
          </a:xfrm>
          <a:prstGeom prst="rect">
            <a:avLst/>
          </a:prstGeom>
        </p:spPr>
        <p:txBody>
          <a:bodyPr>
            <a:spAutoFit/>
          </a:bodyPr>
          <a:lstStyle/>
          <a:p>
            <a:r>
              <a:rPr lang="en-US" dirty="0"/>
              <a:t>https://www.pca.state.mn.us/air/current-air-quality</a:t>
            </a:r>
          </a:p>
        </p:txBody>
      </p:sp>
      <p:pic>
        <p:nvPicPr>
          <p:cNvPr id="3" name="Picture 2"/>
          <p:cNvPicPr>
            <a:picLocks noChangeAspect="1"/>
          </p:cNvPicPr>
          <p:nvPr/>
        </p:nvPicPr>
        <p:blipFill rotWithShape="1">
          <a:blip r:embed="rId2"/>
          <a:srcRect l="9580" t="14815" r="7088" b="5185"/>
          <a:stretch/>
        </p:blipFill>
        <p:spPr>
          <a:xfrm>
            <a:off x="409222" y="1295400"/>
            <a:ext cx="8325556" cy="4495800"/>
          </a:xfrm>
          <a:prstGeom prst="rect">
            <a:avLst/>
          </a:prstGeom>
        </p:spPr>
      </p:pic>
    </p:spTree>
    <p:extLst>
      <p:ext uri="{BB962C8B-B14F-4D97-AF65-F5344CB8AC3E}">
        <p14:creationId xmlns:p14="http://schemas.microsoft.com/office/powerpoint/2010/main" val="2120769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0000" t="12964" r="10833" b="5555"/>
          <a:stretch/>
        </p:blipFill>
        <p:spPr>
          <a:xfrm>
            <a:off x="457200" y="1066800"/>
            <a:ext cx="8160327" cy="4724400"/>
          </a:xfrm>
          <a:prstGeom prst="rect">
            <a:avLst/>
          </a:prstGeom>
        </p:spPr>
      </p:pic>
      <p:sp>
        <p:nvSpPr>
          <p:cNvPr id="7" name="Oval 6"/>
          <p:cNvSpPr/>
          <p:nvPr/>
        </p:nvSpPr>
        <p:spPr>
          <a:xfrm>
            <a:off x="6324600" y="2209800"/>
            <a:ext cx="19812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731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EF544-02F1-44AB-B8AA-621BCBA48A3C}"/>
              </a:ext>
            </a:extLst>
          </p:cNvPr>
          <p:cNvSpPr>
            <a:spLocks noGrp="1"/>
          </p:cNvSpPr>
          <p:nvPr>
            <p:ph type="title"/>
          </p:nvPr>
        </p:nvSpPr>
        <p:spPr>
          <a:xfrm>
            <a:off x="447675" y="-6350"/>
            <a:ext cx="8229600" cy="1606550"/>
          </a:xfrm>
        </p:spPr>
        <p:txBody>
          <a:bodyPr>
            <a:normAutofit/>
          </a:bodyPr>
          <a:lstStyle/>
          <a:p>
            <a:r>
              <a:rPr lang="en-US" dirty="0"/>
              <a:t>EPA Fire and Smoke Map</a:t>
            </a:r>
            <a:br>
              <a:rPr lang="en-US" dirty="0"/>
            </a:br>
            <a:r>
              <a:rPr lang="en-US" sz="3600" dirty="0"/>
              <a:t>https://fire.airnow.gov/</a:t>
            </a:r>
          </a:p>
        </p:txBody>
      </p:sp>
      <p:pic>
        <p:nvPicPr>
          <p:cNvPr id="8" name="Picture 7">
            <a:extLst>
              <a:ext uri="{FF2B5EF4-FFF2-40B4-BE49-F238E27FC236}">
                <a16:creationId xmlns:a16="http://schemas.microsoft.com/office/drawing/2014/main" id="{934859F1-EB89-4010-822A-DB90C44D750C}"/>
              </a:ext>
            </a:extLst>
          </p:cNvPr>
          <p:cNvPicPr>
            <a:picLocks noChangeAspect="1"/>
          </p:cNvPicPr>
          <p:nvPr/>
        </p:nvPicPr>
        <p:blipFill>
          <a:blip r:embed="rId2"/>
          <a:stretch>
            <a:fillRect/>
          </a:stretch>
        </p:blipFill>
        <p:spPr>
          <a:xfrm>
            <a:off x="419100" y="1752600"/>
            <a:ext cx="8305800" cy="4672013"/>
          </a:xfrm>
          <a:prstGeom prst="rect">
            <a:avLst/>
          </a:prstGeom>
        </p:spPr>
      </p:pic>
    </p:spTree>
    <p:extLst>
      <p:ext uri="{BB962C8B-B14F-4D97-AF65-F5344CB8AC3E}">
        <p14:creationId xmlns:p14="http://schemas.microsoft.com/office/powerpoint/2010/main" val="394674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8800" dirty="0"/>
              <a:t>BREAK</a:t>
            </a:r>
          </a:p>
        </p:txBody>
      </p:sp>
    </p:spTree>
    <p:extLst>
      <p:ext uri="{BB962C8B-B14F-4D97-AF65-F5344CB8AC3E}">
        <p14:creationId xmlns:p14="http://schemas.microsoft.com/office/powerpoint/2010/main" val="196742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descr="plume2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8195" name="Rectangle 3"/>
          <p:cNvSpPr>
            <a:spLocks noGrp="1" noChangeArrowheads="1"/>
          </p:cNvSpPr>
          <p:nvPr>
            <p:ph type="title"/>
          </p:nvPr>
        </p:nvSpPr>
        <p:spPr/>
        <p:txBody>
          <a:bodyPr/>
          <a:lstStyle/>
          <a:p>
            <a:pPr eaLnBrk="1" hangingPunct="1"/>
            <a:r>
              <a:rPr lang="en-US" altLang="en-US" dirty="0"/>
              <a:t>Concerns About Smoke???</a:t>
            </a:r>
          </a:p>
        </p:txBody>
      </p:sp>
      <p:sp>
        <p:nvSpPr>
          <p:cNvPr id="8197" name="Rectangle 5"/>
          <p:cNvSpPr>
            <a:spLocks noChangeArrowheads="1"/>
          </p:cNvSpPr>
          <p:nvPr/>
        </p:nvSpPr>
        <p:spPr bwMode="auto">
          <a:xfrm>
            <a:off x="70866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r" eaLnBrk="1" hangingPunct="1">
              <a:spcBef>
                <a:spcPct val="0"/>
              </a:spcBef>
              <a:buFontTx/>
              <a:buNone/>
            </a:pPr>
            <a:endParaRPr lang="en-US" altLang="en-US" sz="1400" b="0">
              <a:solidFill>
                <a:srgbClr val="CCECFF"/>
              </a:solidFill>
            </a:endParaRPr>
          </a:p>
        </p:txBody>
      </p:sp>
    </p:spTree>
    <p:extLst>
      <p:ext uri="{BB962C8B-B14F-4D97-AF65-F5344CB8AC3E}">
        <p14:creationId xmlns:p14="http://schemas.microsoft.com/office/powerpoint/2010/main" val="376119460"/>
      </p:ext>
    </p:extLst>
  </p:cSld>
  <p:clrMapOvr>
    <a:masterClrMapping/>
  </p:clrMapOvr>
  <p:transition>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6937" b="4242"/>
          <a:stretch/>
        </p:blipFill>
        <p:spPr bwMode="auto">
          <a:xfrm>
            <a:off x="1270000" y="1057275"/>
            <a:ext cx="6754813" cy="4333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270000" y="4948237"/>
            <a:ext cx="379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bg1"/>
                </a:solidFill>
                <a:latin typeface="Arial Narrow" pitchFamily="34" charset="0"/>
              </a:defRPr>
            </a:lvl1pPr>
            <a:lvl2pPr marL="742950" indent="-285750" eaLnBrk="0" hangingPunct="0">
              <a:defRPr sz="2800" b="1">
                <a:solidFill>
                  <a:schemeClr val="bg1"/>
                </a:solidFill>
                <a:latin typeface="Arial Narrow" pitchFamily="34" charset="0"/>
              </a:defRPr>
            </a:lvl2pPr>
            <a:lvl3pPr marL="1143000" indent="-228600" eaLnBrk="0" hangingPunct="0">
              <a:defRPr sz="2800" b="1">
                <a:solidFill>
                  <a:schemeClr val="bg1"/>
                </a:solidFill>
                <a:latin typeface="Arial Narrow" pitchFamily="34" charset="0"/>
              </a:defRPr>
            </a:lvl3pPr>
            <a:lvl4pPr marL="1600200" indent="-228600" eaLnBrk="0" hangingPunct="0">
              <a:defRPr sz="2800" b="1">
                <a:solidFill>
                  <a:schemeClr val="bg1"/>
                </a:solidFill>
                <a:latin typeface="Arial Narrow" pitchFamily="34" charset="0"/>
              </a:defRPr>
            </a:lvl4pPr>
            <a:lvl5pPr marL="2057400" indent="-228600" eaLnBrk="0" hangingPunct="0">
              <a:defRPr sz="2800" b="1">
                <a:solidFill>
                  <a:schemeClr val="bg1"/>
                </a:solidFill>
                <a:latin typeface="Arial Narrow" pitchFamily="34" charset="0"/>
              </a:defRPr>
            </a:lvl5pPr>
            <a:lvl6pPr marL="2514600" indent="-228600" algn="ctr" eaLnBrk="0" fontAlgn="base" hangingPunct="0">
              <a:spcBef>
                <a:spcPct val="0"/>
              </a:spcBef>
              <a:spcAft>
                <a:spcPct val="0"/>
              </a:spcAft>
              <a:defRPr sz="2800" b="1">
                <a:solidFill>
                  <a:schemeClr val="bg1"/>
                </a:solidFill>
                <a:latin typeface="Arial Narrow" pitchFamily="34" charset="0"/>
              </a:defRPr>
            </a:lvl6pPr>
            <a:lvl7pPr marL="2971800" indent="-228600" algn="ctr" eaLnBrk="0" fontAlgn="base" hangingPunct="0">
              <a:spcBef>
                <a:spcPct val="0"/>
              </a:spcBef>
              <a:spcAft>
                <a:spcPct val="0"/>
              </a:spcAft>
              <a:defRPr sz="2800" b="1">
                <a:solidFill>
                  <a:schemeClr val="bg1"/>
                </a:solidFill>
                <a:latin typeface="Arial Narrow" pitchFamily="34" charset="0"/>
              </a:defRPr>
            </a:lvl7pPr>
            <a:lvl8pPr marL="3429000" indent="-228600" algn="ctr" eaLnBrk="0" fontAlgn="base" hangingPunct="0">
              <a:spcBef>
                <a:spcPct val="0"/>
              </a:spcBef>
              <a:spcAft>
                <a:spcPct val="0"/>
              </a:spcAft>
              <a:defRPr sz="2800" b="1">
                <a:solidFill>
                  <a:schemeClr val="bg1"/>
                </a:solidFill>
                <a:latin typeface="Arial Narrow" pitchFamily="34" charset="0"/>
              </a:defRPr>
            </a:lvl8pPr>
            <a:lvl9pPr marL="3886200" indent="-228600" algn="ctr" eaLnBrk="0" fontAlgn="base" hangingPunct="0">
              <a:spcBef>
                <a:spcPct val="0"/>
              </a:spcBef>
              <a:spcAft>
                <a:spcPct val="0"/>
              </a:spcAft>
              <a:defRPr sz="2800" b="1">
                <a:solidFill>
                  <a:schemeClr val="bg1"/>
                </a:solidFill>
                <a:latin typeface="Arial Narrow" pitchFamily="34" charset="0"/>
              </a:defRPr>
            </a:lvl9pPr>
          </a:lstStyle>
          <a:p>
            <a:pPr eaLnBrk="1" hangingPunct="1">
              <a:defRPr/>
            </a:pPr>
            <a:r>
              <a:rPr lang="en-US" sz="1200" b="0" dirty="0" err="1">
                <a:solidFill>
                  <a:srgbClr val="FFFFFF">
                    <a:lumMod val="85000"/>
                  </a:srgbClr>
                </a:solidFill>
                <a:latin typeface="Arial" charset="0"/>
              </a:rPr>
              <a:t>Pagami</a:t>
            </a:r>
            <a:r>
              <a:rPr lang="en-US" sz="1200" b="0" dirty="0">
                <a:solidFill>
                  <a:srgbClr val="FFFFFF">
                    <a:lumMod val="85000"/>
                  </a:srgbClr>
                </a:solidFill>
                <a:latin typeface="Arial" charset="0"/>
              </a:rPr>
              <a:t> Creek Wildfire, Sept 12</a:t>
            </a:r>
            <a:r>
              <a:rPr lang="en-US" sz="1200" b="0" baseline="30000" dirty="0">
                <a:solidFill>
                  <a:srgbClr val="FFFFFF">
                    <a:lumMod val="85000"/>
                  </a:srgbClr>
                </a:solidFill>
                <a:latin typeface="Arial" charset="0"/>
              </a:rPr>
              <a:t>th</a:t>
            </a:r>
            <a:r>
              <a:rPr lang="en-US" sz="1200" b="0" dirty="0">
                <a:solidFill>
                  <a:srgbClr val="FFFFFF">
                    <a:lumMod val="85000"/>
                  </a:srgbClr>
                </a:solidFill>
                <a:latin typeface="Arial" charset="0"/>
              </a:rPr>
              <a:t>, 2011. </a:t>
            </a:r>
            <a:br>
              <a:rPr lang="en-US" sz="1200" b="0" dirty="0">
                <a:solidFill>
                  <a:srgbClr val="FFFFFF">
                    <a:lumMod val="85000"/>
                  </a:srgbClr>
                </a:solidFill>
                <a:latin typeface="Arial" charset="0"/>
              </a:rPr>
            </a:br>
            <a:r>
              <a:rPr lang="en-US" sz="1200" b="0" dirty="0">
                <a:solidFill>
                  <a:srgbClr val="FFFFFF">
                    <a:lumMod val="85000"/>
                  </a:srgbClr>
                </a:solidFill>
                <a:latin typeface="Arial" charset="0"/>
              </a:rPr>
              <a:t>Photo by Carl </a:t>
            </a:r>
            <a:r>
              <a:rPr lang="en-US" sz="1200" b="0" dirty="0" err="1">
                <a:solidFill>
                  <a:srgbClr val="FFFFFF">
                    <a:lumMod val="85000"/>
                  </a:srgbClr>
                </a:solidFill>
                <a:latin typeface="Arial" charset="0"/>
              </a:rPr>
              <a:t>Karasti</a:t>
            </a:r>
            <a:endParaRPr lang="en-US" sz="1200" b="0" dirty="0">
              <a:solidFill>
                <a:srgbClr val="FFFFFF">
                  <a:lumMod val="85000"/>
                </a:srgbClr>
              </a:solidFill>
              <a:latin typeface="Arial" charset="0"/>
            </a:endParaRPr>
          </a:p>
        </p:txBody>
      </p:sp>
      <p:sp>
        <p:nvSpPr>
          <p:cNvPr id="4099" name="Rectangle 2"/>
          <p:cNvSpPr>
            <a:spLocks noGrp="1" noChangeArrowheads="1"/>
          </p:cNvSpPr>
          <p:nvPr>
            <p:ph type="ctrTitle"/>
          </p:nvPr>
        </p:nvSpPr>
        <p:spPr>
          <a:xfrm>
            <a:off x="123825" y="400050"/>
            <a:ext cx="7772400" cy="1143000"/>
          </a:xfrm>
        </p:spPr>
        <p:txBody>
          <a:bodyPr/>
          <a:lstStyle/>
          <a:p>
            <a:pPr algn="l" eaLnBrk="1" hangingPunct="1"/>
            <a:r>
              <a:rPr lang="en-US" sz="4000" dirty="0">
                <a:solidFill>
                  <a:schemeClr val="tx1"/>
                </a:solidFill>
              </a:rPr>
              <a:t>Practical Meteorology </a:t>
            </a:r>
          </a:p>
        </p:txBody>
      </p:sp>
      <p:sp>
        <p:nvSpPr>
          <p:cNvPr id="4100" name="Rectangle 6"/>
          <p:cNvSpPr>
            <a:spLocks noChangeArrowheads="1"/>
          </p:cNvSpPr>
          <p:nvPr/>
        </p:nvSpPr>
        <p:spPr bwMode="auto">
          <a:xfrm>
            <a:off x="70866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n-US" sz="1400">
                <a:solidFill>
                  <a:srgbClr val="FFFFFF"/>
                </a:solidFill>
                <a:latin typeface="Arial" charset="0"/>
              </a:rPr>
              <a:t>7-</a:t>
            </a:r>
            <a:fld id="{4D234790-165F-4911-BDC5-EF31207F8C38}" type="slidenum">
              <a:rPr lang="en-US" sz="1400">
                <a:solidFill>
                  <a:srgbClr val="FFFFFF"/>
                </a:solidFill>
                <a:latin typeface="Arial" charset="0"/>
              </a:rPr>
              <a:pPr algn="r"/>
              <a:t>60</a:t>
            </a:fld>
            <a:r>
              <a:rPr lang="en-US" sz="1400">
                <a:solidFill>
                  <a:srgbClr val="FFFFFF"/>
                </a:solidFill>
                <a:latin typeface="Arial" charset="0"/>
              </a:rPr>
              <a:t>-Rx410-EP</a:t>
            </a:r>
          </a:p>
        </p:txBody>
      </p:sp>
      <p:sp>
        <p:nvSpPr>
          <p:cNvPr id="5" name="Text Box 6"/>
          <p:cNvSpPr txBox="1">
            <a:spLocks noChangeArrowheads="1"/>
          </p:cNvSpPr>
          <p:nvPr/>
        </p:nvSpPr>
        <p:spPr bwMode="auto">
          <a:xfrm>
            <a:off x="0" y="535641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000066"/>
                </a:solidFill>
              </a:rPr>
              <a:t>Amanda </a:t>
            </a:r>
            <a:r>
              <a:rPr lang="en-US" sz="2000" b="1" dirty="0" err="1">
                <a:solidFill>
                  <a:srgbClr val="000066"/>
                </a:solidFill>
              </a:rPr>
              <a:t>Graning</a:t>
            </a:r>
            <a:r>
              <a:rPr lang="en-US" sz="2000" b="1" dirty="0">
                <a:solidFill>
                  <a:srgbClr val="000066"/>
                </a:solidFill>
              </a:rPr>
              <a:t> and others….</a:t>
            </a:r>
          </a:p>
          <a:p>
            <a:pPr algn="ctr" eaLnBrk="1" hangingPunct="1"/>
            <a:r>
              <a:rPr lang="en-US" sz="2000" b="1" dirty="0">
                <a:solidFill>
                  <a:srgbClr val="000066"/>
                </a:solidFill>
              </a:rPr>
              <a:t>National Weather Service </a:t>
            </a:r>
            <a:br>
              <a:rPr lang="en-US" sz="2000" b="1" dirty="0">
                <a:solidFill>
                  <a:srgbClr val="000066"/>
                </a:solidFill>
              </a:rPr>
            </a:br>
            <a:r>
              <a:rPr lang="en-US" sz="2000" b="1" dirty="0">
                <a:solidFill>
                  <a:srgbClr val="000066"/>
                </a:solidFill>
              </a:rPr>
              <a:t>Duluth, MN</a:t>
            </a:r>
          </a:p>
        </p:txBody>
      </p:sp>
      <p:pic>
        <p:nvPicPr>
          <p:cNvPr id="8" name="Picture 9" descr="nwslogo100dpi_yellow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308" y="5545324"/>
            <a:ext cx="971783" cy="94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NOAA_t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066" y="5545324"/>
            <a:ext cx="943709"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61766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florence_fire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165" y="2408545"/>
            <a:ext cx="3672008" cy="275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a:xfrm>
            <a:off x="107576" y="716856"/>
            <a:ext cx="9036424" cy="838200"/>
          </a:xfrm>
        </p:spPr>
        <p:txBody>
          <a:bodyPr/>
          <a:lstStyle/>
          <a:p>
            <a:pPr eaLnBrk="1" hangingPunct="1"/>
            <a:r>
              <a:rPr lang="en-US" dirty="0"/>
              <a:t>Dispersion Meteorology Terms</a:t>
            </a:r>
          </a:p>
        </p:txBody>
      </p:sp>
      <p:sp>
        <p:nvSpPr>
          <p:cNvPr id="7172" name="Rectangle 3"/>
          <p:cNvSpPr>
            <a:spLocks noGrp="1" noChangeArrowheads="1"/>
          </p:cNvSpPr>
          <p:nvPr>
            <p:ph type="body" idx="1"/>
          </p:nvPr>
        </p:nvSpPr>
        <p:spPr>
          <a:xfrm>
            <a:off x="399650" y="1754281"/>
            <a:ext cx="6934200" cy="4379819"/>
          </a:xfrm>
        </p:spPr>
        <p:txBody>
          <a:bodyPr/>
          <a:lstStyle/>
          <a:p>
            <a:pPr eaLnBrk="1" hangingPunct="1"/>
            <a:r>
              <a:rPr lang="en-US" dirty="0"/>
              <a:t>Atmospheric Stability</a:t>
            </a:r>
          </a:p>
          <a:p>
            <a:pPr eaLnBrk="1" hangingPunct="1"/>
            <a:r>
              <a:rPr lang="en-US" dirty="0"/>
              <a:t>Lapse Rates</a:t>
            </a:r>
          </a:p>
          <a:p>
            <a:pPr eaLnBrk="1" hangingPunct="1"/>
            <a:r>
              <a:rPr lang="en-US" dirty="0"/>
              <a:t>Inversions</a:t>
            </a:r>
          </a:p>
          <a:p>
            <a:pPr eaLnBrk="1" hangingPunct="1"/>
            <a:r>
              <a:rPr lang="en-US" dirty="0"/>
              <a:t>Lifting Processes</a:t>
            </a:r>
          </a:p>
          <a:p>
            <a:pPr eaLnBrk="1" hangingPunct="1"/>
            <a:r>
              <a:rPr lang="en-US" dirty="0"/>
              <a:t>Mixing Heights</a:t>
            </a:r>
          </a:p>
          <a:p>
            <a:pPr eaLnBrk="1" hangingPunct="1"/>
            <a:r>
              <a:rPr lang="en-US" dirty="0"/>
              <a:t>Wind &amp; Wind Shear</a:t>
            </a:r>
          </a:p>
          <a:p>
            <a:pPr eaLnBrk="1" hangingPunct="1"/>
            <a:r>
              <a:rPr lang="en-US" dirty="0"/>
              <a:t>Dispersion/Ventilation</a:t>
            </a:r>
          </a:p>
        </p:txBody>
      </p:sp>
    </p:spTree>
    <p:extLst>
      <p:ext uri="{BB962C8B-B14F-4D97-AF65-F5344CB8AC3E}">
        <p14:creationId xmlns:p14="http://schemas.microsoft.com/office/powerpoint/2010/main" val="203016782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356" y="1847370"/>
            <a:ext cx="8229600" cy="1143000"/>
          </a:xfrm>
        </p:spPr>
        <p:txBody>
          <a:bodyPr/>
          <a:lstStyle/>
          <a:p>
            <a:r>
              <a:rPr lang="en-US" dirty="0"/>
              <a:t>Quick Weather Basics Review</a:t>
            </a:r>
          </a:p>
        </p:txBody>
      </p:sp>
    </p:spTree>
    <p:extLst>
      <p:ext uri="{BB962C8B-B14F-4D97-AF65-F5344CB8AC3E}">
        <p14:creationId xmlns:p14="http://schemas.microsoft.com/office/powerpoint/2010/main" val="118712815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F:\OfficeData\Focal Point Data\FIRE WEATHER\Graphics\AtmosphereProfi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38" y="1243529"/>
            <a:ext cx="3556748" cy="4742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Atmosphere Temp Profile - Closeup"/>
          <p:cNvPicPr>
            <a:picLocks noChangeAspect="1" noChangeArrowheads="1"/>
          </p:cNvPicPr>
          <p:nvPr/>
        </p:nvPicPr>
        <p:blipFill rotWithShape="1">
          <a:blip r:embed="rId3">
            <a:extLst>
              <a:ext uri="{28A0092B-C50C-407E-A947-70E740481C1C}">
                <a14:useLocalDpi xmlns:a14="http://schemas.microsoft.com/office/drawing/2010/main" val="0"/>
              </a:ext>
            </a:extLst>
          </a:blip>
          <a:srcRect t="6595"/>
          <a:stretch/>
        </p:blipFill>
        <p:spPr bwMode="auto">
          <a:xfrm>
            <a:off x="4387582" y="1267863"/>
            <a:ext cx="4504473" cy="4717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Line 4"/>
          <p:cNvSpPr>
            <a:spLocks noChangeShapeType="1"/>
          </p:cNvSpPr>
          <p:nvPr/>
        </p:nvSpPr>
        <p:spPr bwMode="auto">
          <a:xfrm flipH="1">
            <a:off x="5261915" y="5408918"/>
            <a:ext cx="1828800" cy="0"/>
          </a:xfrm>
          <a:prstGeom prst="line">
            <a:avLst/>
          </a:prstGeom>
          <a:noFill/>
          <a:ln w="8572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5" name="Text Box 5"/>
          <p:cNvSpPr txBox="1">
            <a:spLocks noChangeArrowheads="1"/>
          </p:cNvSpPr>
          <p:nvPr/>
        </p:nvSpPr>
        <p:spPr bwMode="auto">
          <a:xfrm>
            <a:off x="4841609" y="4446491"/>
            <a:ext cx="23182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solidFill>
                  <a:srgbClr val="0000CC"/>
                </a:solidFill>
                <a:latin typeface="Arial Narrow" pitchFamily="34" charset="0"/>
              </a:rPr>
              <a:t>     Atmosphere</a:t>
            </a:r>
            <a:br>
              <a:rPr lang="en-US" b="1" dirty="0">
                <a:solidFill>
                  <a:srgbClr val="0000CC"/>
                </a:solidFill>
                <a:latin typeface="Arial Narrow" pitchFamily="34" charset="0"/>
              </a:rPr>
            </a:br>
            <a:r>
              <a:rPr lang="en-US" b="1" dirty="0">
                <a:solidFill>
                  <a:srgbClr val="0000CC"/>
                </a:solidFill>
                <a:latin typeface="Arial Narrow" pitchFamily="34" charset="0"/>
              </a:rPr>
              <a:t>Cools with Height</a:t>
            </a:r>
          </a:p>
        </p:txBody>
      </p:sp>
      <p:sp>
        <p:nvSpPr>
          <p:cNvPr id="2" name="Rounded Rectangle 1"/>
          <p:cNvSpPr/>
          <p:nvPr/>
        </p:nvSpPr>
        <p:spPr>
          <a:xfrm>
            <a:off x="145997" y="5577167"/>
            <a:ext cx="3849700" cy="477851"/>
          </a:xfrm>
          <a:prstGeom prst="round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7" name="Title 1"/>
          <p:cNvSpPr txBox="1">
            <a:spLocks/>
          </p:cNvSpPr>
          <p:nvPr/>
        </p:nvSpPr>
        <p:spPr bwMode="auto">
          <a:xfrm>
            <a:off x="449515" y="441192"/>
            <a:ext cx="8229600" cy="73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a:lstStyle>
          <a:p>
            <a:r>
              <a:rPr lang="en-US" dirty="0"/>
              <a:t>The Troposphere</a:t>
            </a:r>
          </a:p>
        </p:txBody>
      </p:sp>
    </p:spTree>
    <p:extLst>
      <p:ext uri="{BB962C8B-B14F-4D97-AF65-F5344CB8AC3E}">
        <p14:creationId xmlns:p14="http://schemas.microsoft.com/office/powerpoint/2010/main" val="4274596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atm stability"/>
          <p:cNvPicPr>
            <a:picLocks noChangeAspect="1" noChangeArrowheads="1"/>
          </p:cNvPicPr>
          <p:nvPr/>
        </p:nvPicPr>
        <p:blipFill rotWithShape="1">
          <a:blip r:embed="rId2">
            <a:extLst>
              <a:ext uri="{28A0092B-C50C-407E-A947-70E740481C1C}">
                <a14:useLocalDpi xmlns:a14="http://schemas.microsoft.com/office/drawing/2010/main" val="0"/>
              </a:ext>
            </a:extLst>
          </a:blip>
          <a:srcRect l="11988" t="38768" r="15806" b="18889"/>
          <a:stretch/>
        </p:blipFill>
        <p:spPr bwMode="auto">
          <a:xfrm>
            <a:off x="1052713" y="2551100"/>
            <a:ext cx="6685110" cy="290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a:xfrm>
            <a:off x="472568" y="369555"/>
            <a:ext cx="8229600" cy="826674"/>
          </a:xfrm>
        </p:spPr>
        <p:txBody>
          <a:bodyPr/>
          <a:lstStyle/>
          <a:p>
            <a:pPr eaLnBrk="1" hangingPunct="1"/>
            <a:r>
              <a:rPr lang="en-US" dirty="0"/>
              <a:t>Atmospheric Stability</a:t>
            </a:r>
          </a:p>
        </p:txBody>
      </p:sp>
      <p:sp>
        <p:nvSpPr>
          <p:cNvPr id="8196" name="Rectangle 3"/>
          <p:cNvSpPr>
            <a:spLocks noGrp="1" noChangeArrowheads="1"/>
          </p:cNvSpPr>
          <p:nvPr>
            <p:ph type="body" idx="1"/>
          </p:nvPr>
        </p:nvSpPr>
        <p:spPr>
          <a:xfrm>
            <a:off x="1943300" y="1005568"/>
            <a:ext cx="7200699" cy="914400"/>
          </a:xfrm>
        </p:spPr>
        <p:txBody>
          <a:bodyPr/>
          <a:lstStyle/>
          <a:p>
            <a:pPr eaLnBrk="1" hangingPunct="1">
              <a:buFontTx/>
              <a:buNone/>
            </a:pPr>
            <a:r>
              <a:rPr lang="en-US" sz="2800" dirty="0"/>
              <a:t>   </a:t>
            </a:r>
            <a:r>
              <a:rPr lang="en-US" sz="2400" dirty="0"/>
              <a:t>The degree to which </a:t>
            </a:r>
            <a:r>
              <a:rPr lang="en-US" sz="2400" i="1" dirty="0">
                <a:solidFill>
                  <a:srgbClr val="C00000"/>
                </a:solidFill>
                <a:effectLst>
                  <a:outerShdw blurRad="38100" dist="38100" dir="2700000" algn="tl">
                    <a:srgbClr val="000000">
                      <a:alpha val="43137"/>
                    </a:srgbClr>
                  </a:outerShdw>
                </a:effectLst>
              </a:rPr>
              <a:t>vertical motion </a:t>
            </a:r>
            <a:r>
              <a:rPr lang="en-US" sz="2400" dirty="0"/>
              <a:t>in the atmosphere is enhanced or suppressed</a:t>
            </a:r>
          </a:p>
        </p:txBody>
      </p:sp>
      <p:sp>
        <p:nvSpPr>
          <p:cNvPr id="15365" name="Line 5"/>
          <p:cNvSpPr>
            <a:spLocks noChangeShapeType="1"/>
          </p:cNvSpPr>
          <p:nvPr/>
        </p:nvSpPr>
        <p:spPr bwMode="auto">
          <a:xfrm flipV="1">
            <a:off x="2667000" y="3092824"/>
            <a:ext cx="0" cy="1066800"/>
          </a:xfrm>
          <a:prstGeom prst="line">
            <a:avLst/>
          </a:prstGeom>
          <a:noFill/>
          <a:ln w="63500">
            <a:solidFill>
              <a:srgbClr val="C00000"/>
            </a:solidFill>
            <a:round/>
            <a:headEnd/>
            <a:tailEnd type="triangle" w="med" len="med"/>
          </a:ln>
          <a:effectLst>
            <a:outerShdw blurRad="50800" dist="38100" dir="5400000" algn="t"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15367" name="Text Box 7"/>
          <p:cNvSpPr txBox="1">
            <a:spLocks noChangeArrowheads="1"/>
          </p:cNvSpPr>
          <p:nvPr/>
        </p:nvSpPr>
        <p:spPr bwMode="auto">
          <a:xfrm>
            <a:off x="1316038" y="5570284"/>
            <a:ext cx="27225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b="1" dirty="0">
                <a:solidFill>
                  <a:srgbClr val="000000"/>
                </a:solidFill>
                <a:latin typeface="Arial" charset="0"/>
              </a:rPr>
              <a:t>Air </a:t>
            </a:r>
            <a:r>
              <a:rPr lang="en-US" sz="2000" b="1" dirty="0">
                <a:solidFill>
                  <a:srgbClr val="FF0000"/>
                </a:solidFill>
                <a:effectLst>
                  <a:outerShdw blurRad="38100" dist="38100" dir="2700000" algn="tl">
                    <a:srgbClr val="000000">
                      <a:alpha val="43137"/>
                    </a:srgbClr>
                  </a:outerShdw>
                </a:effectLst>
                <a:latin typeface="Arial" charset="0"/>
              </a:rPr>
              <a:t>warmer</a:t>
            </a:r>
            <a:r>
              <a:rPr lang="en-US" sz="2000" b="1" dirty="0">
                <a:solidFill>
                  <a:srgbClr val="000000"/>
                </a:solidFill>
                <a:latin typeface="Arial" charset="0"/>
              </a:rPr>
              <a:t> than </a:t>
            </a:r>
            <a:br>
              <a:rPr lang="en-US" sz="2000" b="1" dirty="0">
                <a:solidFill>
                  <a:srgbClr val="000000"/>
                </a:solidFill>
                <a:latin typeface="Arial" charset="0"/>
              </a:rPr>
            </a:br>
            <a:r>
              <a:rPr lang="en-US" sz="2000" b="1" dirty="0">
                <a:solidFill>
                  <a:srgbClr val="000000"/>
                </a:solidFill>
                <a:latin typeface="Arial" charset="0"/>
              </a:rPr>
              <a:t>surrounding air rises</a:t>
            </a:r>
          </a:p>
        </p:txBody>
      </p:sp>
      <p:sp>
        <p:nvSpPr>
          <p:cNvPr id="15368" name="Text Box 8"/>
          <p:cNvSpPr txBox="1">
            <a:spLocks noChangeArrowheads="1"/>
          </p:cNvSpPr>
          <p:nvPr/>
        </p:nvSpPr>
        <p:spPr bwMode="auto">
          <a:xfrm>
            <a:off x="4794249" y="5570284"/>
            <a:ext cx="27797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b="1" dirty="0">
                <a:solidFill>
                  <a:srgbClr val="000000"/>
                </a:solidFill>
                <a:latin typeface="Arial" charset="0"/>
              </a:rPr>
              <a:t>Air </a:t>
            </a:r>
            <a:r>
              <a:rPr lang="en-US" sz="2000" b="1" dirty="0">
                <a:solidFill>
                  <a:srgbClr val="0000CC"/>
                </a:solidFill>
                <a:latin typeface="Arial" charset="0"/>
              </a:rPr>
              <a:t>cooler</a:t>
            </a:r>
            <a:r>
              <a:rPr lang="en-US" sz="2000" b="1" dirty="0">
                <a:solidFill>
                  <a:srgbClr val="000000"/>
                </a:solidFill>
                <a:latin typeface="Arial" charset="0"/>
              </a:rPr>
              <a:t> than </a:t>
            </a:r>
            <a:br>
              <a:rPr lang="en-US" sz="2000" b="1" dirty="0">
                <a:solidFill>
                  <a:srgbClr val="000000"/>
                </a:solidFill>
                <a:latin typeface="Arial" charset="0"/>
              </a:rPr>
            </a:br>
            <a:r>
              <a:rPr lang="en-US" sz="2000" b="1" dirty="0">
                <a:solidFill>
                  <a:srgbClr val="000000"/>
                </a:solidFill>
                <a:latin typeface="Arial" charset="0"/>
              </a:rPr>
              <a:t>surrounding air sinks</a:t>
            </a:r>
          </a:p>
        </p:txBody>
      </p:sp>
      <p:sp>
        <p:nvSpPr>
          <p:cNvPr id="8201" name="Rectangle 10"/>
          <p:cNvSpPr>
            <a:spLocks noChangeArrowheads="1"/>
          </p:cNvSpPr>
          <p:nvPr/>
        </p:nvSpPr>
        <p:spPr bwMode="auto">
          <a:xfrm>
            <a:off x="7086600" y="6393116"/>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n-US" sz="1400">
                <a:solidFill>
                  <a:srgbClr val="000000"/>
                </a:solidFill>
                <a:latin typeface="Arial" charset="0"/>
              </a:rPr>
              <a:t>7-</a:t>
            </a:r>
            <a:fld id="{767D04A8-EFFE-4B4F-9A56-7F43D63DE82E}" type="slidenum">
              <a:rPr lang="en-US" sz="1400">
                <a:solidFill>
                  <a:srgbClr val="000000"/>
                </a:solidFill>
                <a:latin typeface="Arial" charset="0"/>
              </a:rPr>
              <a:pPr algn="r"/>
              <a:t>64</a:t>
            </a:fld>
            <a:r>
              <a:rPr lang="en-US" sz="1400">
                <a:solidFill>
                  <a:srgbClr val="000000"/>
                </a:solidFill>
                <a:latin typeface="Arial" charset="0"/>
              </a:rPr>
              <a:t>-Rx410-EP</a:t>
            </a:r>
          </a:p>
        </p:txBody>
      </p:sp>
      <p:pic>
        <p:nvPicPr>
          <p:cNvPr id="130051" name="Picture 3" descr="C:\Users\amanda.graning\AppData\Local\Microsoft\Windows\Temporary Internet Files\Content.IE5\A2KX7EJV\MP90044235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425"/>
          <a:stretch/>
        </p:blipFill>
        <p:spPr bwMode="auto">
          <a:xfrm>
            <a:off x="3654005" y="1919969"/>
            <a:ext cx="1482525" cy="20830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Line 5"/>
          <p:cNvSpPr>
            <a:spLocks noChangeShapeType="1"/>
          </p:cNvSpPr>
          <p:nvPr/>
        </p:nvSpPr>
        <p:spPr bwMode="auto">
          <a:xfrm>
            <a:off x="6054377" y="3944471"/>
            <a:ext cx="0" cy="1017814"/>
          </a:xfrm>
          <a:prstGeom prst="line">
            <a:avLst/>
          </a:prstGeom>
          <a:noFill/>
          <a:ln w="63500">
            <a:solidFill>
              <a:srgbClr val="0000CC"/>
            </a:solidFill>
            <a:round/>
            <a:headEnd/>
            <a:tailEnd type="triangle" w="med" len="med"/>
          </a:ln>
          <a:effectLst>
            <a:outerShdw blurRad="50800" dist="38100" dir="5400000" algn="t"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13" name="Text Box 8"/>
          <p:cNvSpPr txBox="1">
            <a:spLocks noChangeArrowheads="1"/>
          </p:cNvSpPr>
          <p:nvPr/>
        </p:nvSpPr>
        <p:spPr bwMode="auto">
          <a:xfrm>
            <a:off x="369594" y="1160610"/>
            <a:ext cx="1781175" cy="461963"/>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FFFFFF"/>
                </a:solidFill>
              </a:rPr>
              <a:t>Definition:</a:t>
            </a:r>
          </a:p>
        </p:txBody>
      </p:sp>
    </p:spTree>
    <p:extLst>
      <p:ext uri="{BB962C8B-B14F-4D97-AF65-F5344CB8AC3E}">
        <p14:creationId xmlns:p14="http://schemas.microsoft.com/office/powerpoint/2010/main" val="1524396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p:cTn id="7" dur="500" fill="hold"/>
                                        <p:tgtEl>
                                          <p:spTgt spid="15365"/>
                                        </p:tgtEl>
                                        <p:attrNameLst>
                                          <p:attrName>ppt_x</p:attrName>
                                        </p:attrNameLst>
                                      </p:cBhvr>
                                      <p:tavLst>
                                        <p:tav tm="0">
                                          <p:val>
                                            <p:strVal val="#ppt_x"/>
                                          </p:val>
                                        </p:tav>
                                        <p:tav tm="100000">
                                          <p:val>
                                            <p:strVal val="#ppt_x"/>
                                          </p:val>
                                        </p:tav>
                                      </p:tavLst>
                                    </p:anim>
                                    <p:anim calcmode="lin" valueType="num">
                                      <p:cBhvr>
                                        <p:cTn id="8" dur="500" fill="hold"/>
                                        <p:tgtEl>
                                          <p:spTgt spid="15365"/>
                                        </p:tgtEl>
                                        <p:attrNameLst>
                                          <p:attrName>ppt_y</p:attrName>
                                        </p:attrNameLst>
                                      </p:cBhvr>
                                      <p:tavLst>
                                        <p:tav tm="0">
                                          <p:val>
                                            <p:strVal val="#ppt_y+#ppt_h/2"/>
                                          </p:val>
                                        </p:tav>
                                        <p:tav tm="100000">
                                          <p:val>
                                            <p:strVal val="#ppt_y"/>
                                          </p:val>
                                        </p:tav>
                                      </p:tavLst>
                                    </p:anim>
                                    <p:anim calcmode="lin" valueType="num">
                                      <p:cBhvr>
                                        <p:cTn id="9" dur="500" fill="hold"/>
                                        <p:tgtEl>
                                          <p:spTgt spid="15365"/>
                                        </p:tgtEl>
                                        <p:attrNameLst>
                                          <p:attrName>ppt_w</p:attrName>
                                        </p:attrNameLst>
                                      </p:cBhvr>
                                      <p:tavLst>
                                        <p:tav tm="0">
                                          <p:val>
                                            <p:strVal val="#ppt_w"/>
                                          </p:val>
                                        </p:tav>
                                        <p:tav tm="100000">
                                          <p:val>
                                            <p:strVal val="#ppt_w"/>
                                          </p:val>
                                        </p:tav>
                                      </p:tavLst>
                                    </p:anim>
                                    <p:anim calcmode="lin" valueType="num">
                                      <p:cBhvr>
                                        <p:cTn id="10" dur="500" fill="hold"/>
                                        <p:tgtEl>
                                          <p:spTgt spid="15365"/>
                                        </p:tgtEl>
                                        <p:attrNameLst>
                                          <p:attrName>ppt_h</p:attrName>
                                        </p:attrNameLst>
                                      </p:cBhvr>
                                      <p:tavLst>
                                        <p:tav tm="0">
                                          <p:val>
                                            <p:fltVal val="0"/>
                                          </p:val>
                                        </p:tav>
                                        <p:tav tm="100000">
                                          <p:val>
                                            <p:strVal val="#ppt_h"/>
                                          </p:val>
                                        </p:tav>
                                      </p:tavLst>
                                    </p:anim>
                                  </p:childTnLst>
                                </p:cTn>
                              </p:par>
                              <p:par>
                                <p:cTn id="11" presetID="1" presetClass="entr" presetSubtype="0" fill="hold" grpId="0" nodeType="withEffect">
                                  <p:stCondLst>
                                    <p:cond delay="0"/>
                                  </p:stCondLst>
                                  <p:childTnLst>
                                    <p:set>
                                      <p:cBhvr>
                                        <p:cTn id="12" dur="1" fill="hold">
                                          <p:stCondLst>
                                            <p:cond delay="499"/>
                                          </p:stCondLst>
                                        </p:cTn>
                                        <p:tgtEl>
                                          <p:spTgt spid="15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nodeType="after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5368"/>
                                        </p:tgtEl>
                                        <p:attrNameLst>
                                          <p:attrName>style.visibility</p:attrName>
                                        </p:attrNameLst>
                                      </p:cBhvr>
                                      <p:to>
                                        <p:strVal val="visible"/>
                                      </p:to>
                                    </p:set>
                                  </p:childTnLst>
                                </p:cTn>
                              </p:par>
                            </p:childTnLst>
                          </p:cTn>
                        </p:par>
                        <p:par>
                          <p:cTn id="17" fill="hold">
                            <p:stCondLst>
                              <p:cond delay="500"/>
                            </p:stCondLst>
                            <p:childTnLst>
                              <p:par>
                                <p:cTn id="18" presetID="17"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ppt_h/2"/>
                                          </p:val>
                                        </p:tav>
                                        <p:tav tm="100000">
                                          <p:val>
                                            <p:strVal val="#ppt_y"/>
                                          </p:val>
                                        </p:tav>
                                      </p:tavLst>
                                    </p:anim>
                                    <p:anim calcmode="lin" valueType="num">
                                      <p:cBhvr>
                                        <p:cTn id="22" dur="500" fill="hold"/>
                                        <p:tgtEl>
                                          <p:spTgt spid="12"/>
                                        </p:tgtEl>
                                        <p:attrNameLst>
                                          <p:attrName>ppt_w</p:attrName>
                                        </p:attrNameLst>
                                      </p:cBhvr>
                                      <p:tavLst>
                                        <p:tav tm="0">
                                          <p:val>
                                            <p:strVal val="#ppt_w"/>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0051"/>
                                        </p:tgtEl>
                                        <p:attrNameLst>
                                          <p:attrName>style.visibility</p:attrName>
                                        </p:attrNameLst>
                                      </p:cBhvr>
                                      <p:to>
                                        <p:strVal val="visible"/>
                                      </p:to>
                                    </p:set>
                                    <p:anim calcmode="lin" valueType="num">
                                      <p:cBhvr additive="base">
                                        <p:cTn id="28" dur="500" fill="hold"/>
                                        <p:tgtEl>
                                          <p:spTgt spid="130051"/>
                                        </p:tgtEl>
                                        <p:attrNameLst>
                                          <p:attrName>ppt_x</p:attrName>
                                        </p:attrNameLst>
                                      </p:cBhvr>
                                      <p:tavLst>
                                        <p:tav tm="0">
                                          <p:val>
                                            <p:strVal val="#ppt_x"/>
                                          </p:val>
                                        </p:tav>
                                        <p:tav tm="100000">
                                          <p:val>
                                            <p:strVal val="#ppt_x"/>
                                          </p:val>
                                        </p:tav>
                                      </p:tavLst>
                                    </p:anim>
                                    <p:anim calcmode="lin" valueType="num">
                                      <p:cBhvr additive="base">
                                        <p:cTn id="29" dur="500" fill="hold"/>
                                        <p:tgtEl>
                                          <p:spTgt spid="13005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7" grpId="0" autoUpdateAnimBg="0"/>
      <p:bldP spid="15368" grpId="0" autoUpdateAnimBg="0"/>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2523331" y="3756600"/>
            <a:ext cx="437515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u="sng" dirty="0">
                <a:solidFill>
                  <a:srgbClr val="333399"/>
                </a:solidFill>
              </a:rPr>
              <a:t>Stable Atmosphere</a:t>
            </a:r>
            <a:endParaRPr lang="en-US" sz="3200" b="1" dirty="0">
              <a:solidFill>
                <a:srgbClr val="000000"/>
              </a:solidFill>
            </a:endParaRPr>
          </a:p>
        </p:txBody>
      </p:sp>
      <p:sp>
        <p:nvSpPr>
          <p:cNvPr id="172037" name="Text Box 5"/>
          <p:cNvSpPr txBox="1">
            <a:spLocks noChangeArrowheads="1"/>
          </p:cNvSpPr>
          <p:nvPr/>
        </p:nvSpPr>
        <p:spPr bwMode="auto">
          <a:xfrm>
            <a:off x="2523331" y="2514599"/>
            <a:ext cx="4554538"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u="sng" dirty="0">
                <a:solidFill>
                  <a:srgbClr val="333399"/>
                </a:solidFill>
              </a:rPr>
              <a:t>Unstable Atmosphere</a:t>
            </a:r>
            <a:endParaRPr lang="en-US" sz="3200" b="1" dirty="0">
              <a:solidFill>
                <a:srgbClr val="000000"/>
              </a:solidFill>
            </a:endParaRPr>
          </a:p>
        </p:txBody>
      </p:sp>
      <p:sp>
        <p:nvSpPr>
          <p:cNvPr id="18436" name="Text Box 6"/>
          <p:cNvSpPr txBox="1">
            <a:spLocks noChangeArrowheads="1"/>
          </p:cNvSpPr>
          <p:nvPr/>
        </p:nvSpPr>
        <p:spPr bwMode="auto">
          <a:xfrm>
            <a:off x="1312068" y="1155700"/>
            <a:ext cx="7155657"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400" b="1" dirty="0">
                <a:solidFill>
                  <a:srgbClr val="333399"/>
                </a:solidFill>
              </a:rPr>
              <a:t> Three Types of Stability</a:t>
            </a:r>
          </a:p>
        </p:txBody>
      </p:sp>
      <p:sp>
        <p:nvSpPr>
          <p:cNvPr id="172039" name="Text Box 7"/>
          <p:cNvSpPr txBox="1">
            <a:spLocks noChangeArrowheads="1"/>
          </p:cNvSpPr>
          <p:nvPr/>
        </p:nvSpPr>
        <p:spPr bwMode="auto">
          <a:xfrm>
            <a:off x="2489199" y="5042475"/>
            <a:ext cx="4276725"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u="sng" dirty="0">
                <a:solidFill>
                  <a:srgbClr val="333399"/>
                </a:solidFill>
              </a:rPr>
              <a:t>Neutral Atmosphere</a:t>
            </a:r>
            <a:endParaRPr lang="en-US" sz="3200" b="1" dirty="0">
              <a:solidFill>
                <a:srgbClr val="000000"/>
              </a:solidFill>
            </a:endParaRPr>
          </a:p>
        </p:txBody>
      </p:sp>
    </p:spTree>
    <p:extLst>
      <p:ext uri="{BB962C8B-B14F-4D97-AF65-F5344CB8AC3E}">
        <p14:creationId xmlns:p14="http://schemas.microsoft.com/office/powerpoint/2010/main" val="1446814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2037"/>
                                        </p:tgtEl>
                                        <p:attrNameLst>
                                          <p:attrName>style.visibility</p:attrName>
                                        </p:attrNameLst>
                                      </p:cBhvr>
                                      <p:to>
                                        <p:strVal val="visible"/>
                                      </p:to>
                                    </p:set>
                                    <p:animEffect transition="in" filter="wipe(left)">
                                      <p:cBhvr>
                                        <p:cTn id="7" dur="500"/>
                                        <p:tgtEl>
                                          <p:spTgt spid="172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2036"/>
                                        </p:tgtEl>
                                        <p:attrNameLst>
                                          <p:attrName>style.visibility</p:attrName>
                                        </p:attrNameLst>
                                      </p:cBhvr>
                                      <p:to>
                                        <p:strVal val="visible"/>
                                      </p:to>
                                    </p:set>
                                    <p:animEffect transition="in" filter="wipe(left)">
                                      <p:cBhvr>
                                        <p:cTn id="12" dur="500"/>
                                        <p:tgtEl>
                                          <p:spTgt spid="1720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2039"/>
                                        </p:tgtEl>
                                        <p:attrNameLst>
                                          <p:attrName>style.visibility</p:attrName>
                                        </p:attrNameLst>
                                      </p:cBhvr>
                                      <p:to>
                                        <p:strVal val="visible"/>
                                      </p:to>
                                    </p:set>
                                    <p:animEffect transition="in" filter="wipe(left)">
                                      <p:cBhvr>
                                        <p:cTn id="17" dur="500"/>
                                        <p:tgtEl>
                                          <p:spTgt spid="172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p:bldP spid="172037" grpId="0"/>
      <p:bldP spid="17203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80253" y="381000"/>
            <a:ext cx="8229600" cy="940654"/>
          </a:xfrm>
        </p:spPr>
        <p:txBody>
          <a:bodyPr/>
          <a:lstStyle/>
          <a:p>
            <a:pPr eaLnBrk="1" hangingPunct="1"/>
            <a:r>
              <a:rPr lang="en-US" dirty="0"/>
              <a:t>Unstable Atmosphere</a:t>
            </a:r>
          </a:p>
        </p:txBody>
      </p:sp>
      <p:sp>
        <p:nvSpPr>
          <p:cNvPr id="10243" name="Rectangle 3"/>
          <p:cNvSpPr>
            <a:spLocks noGrp="1" noChangeArrowheads="1"/>
          </p:cNvSpPr>
          <p:nvPr>
            <p:ph type="body" idx="1"/>
          </p:nvPr>
        </p:nvSpPr>
        <p:spPr>
          <a:xfrm>
            <a:off x="152400" y="1595077"/>
            <a:ext cx="3505200" cy="4114800"/>
          </a:xfrm>
        </p:spPr>
        <p:txBody>
          <a:bodyPr/>
          <a:lstStyle/>
          <a:p>
            <a:pPr lvl="1" eaLnBrk="1" hangingPunct="1">
              <a:spcAft>
                <a:spcPts val="1600"/>
              </a:spcAft>
              <a:buClr>
                <a:srgbClr val="FF0000"/>
              </a:buClr>
              <a:buFontTx/>
              <a:buChar char="•"/>
            </a:pPr>
            <a:r>
              <a:rPr lang="en-US" sz="2400" dirty="0"/>
              <a:t>Enhances </a:t>
            </a:r>
            <a:br>
              <a:rPr lang="en-US" sz="2400" dirty="0"/>
            </a:br>
            <a:r>
              <a:rPr lang="en-US" sz="2400" dirty="0"/>
              <a:t>vertical motion</a:t>
            </a:r>
          </a:p>
          <a:p>
            <a:pPr lvl="1" eaLnBrk="1" hangingPunct="1">
              <a:spcAft>
                <a:spcPts val="1600"/>
              </a:spcAft>
              <a:buClr>
                <a:srgbClr val="FF0000"/>
              </a:buClr>
              <a:buFontTx/>
              <a:buChar char="•"/>
            </a:pPr>
            <a:r>
              <a:rPr lang="en-US" sz="2400" dirty="0"/>
              <a:t>increases </a:t>
            </a:r>
            <a:br>
              <a:rPr lang="en-US" sz="2400" dirty="0"/>
            </a:br>
            <a:r>
              <a:rPr lang="en-US" sz="2400" dirty="0"/>
              <a:t>mixing</a:t>
            </a:r>
          </a:p>
          <a:p>
            <a:pPr lvl="1" eaLnBrk="1" hangingPunct="1">
              <a:spcAft>
                <a:spcPts val="1600"/>
              </a:spcAft>
              <a:buClr>
                <a:srgbClr val="FF0000"/>
              </a:buClr>
              <a:buFontTx/>
              <a:buChar char="•"/>
            </a:pPr>
            <a:r>
              <a:rPr lang="en-US" sz="2400" dirty="0"/>
              <a:t>increases smoke </a:t>
            </a:r>
            <a:br>
              <a:rPr lang="en-US" sz="2400" dirty="0"/>
            </a:br>
            <a:r>
              <a:rPr lang="en-US" sz="2400" dirty="0"/>
              <a:t>dispersion</a:t>
            </a:r>
          </a:p>
          <a:p>
            <a:pPr lvl="1" eaLnBrk="1" hangingPunct="1">
              <a:spcAft>
                <a:spcPts val="1600"/>
              </a:spcAft>
              <a:buClr>
                <a:srgbClr val="FF0000"/>
              </a:buClr>
              <a:buFontTx/>
              <a:buChar char="•"/>
            </a:pPr>
            <a:r>
              <a:rPr lang="en-US" sz="2400" dirty="0"/>
              <a:t>helps enhance </a:t>
            </a:r>
            <a:br>
              <a:rPr lang="en-US" sz="2400" dirty="0"/>
            </a:br>
            <a:r>
              <a:rPr lang="en-US" sz="2400" dirty="0"/>
              <a:t>burning</a:t>
            </a:r>
            <a:endParaRPr lang="en-US" sz="2000" dirty="0"/>
          </a:p>
        </p:txBody>
      </p:sp>
      <p:pic>
        <p:nvPicPr>
          <p:cNvPr id="10244" name="Picture 5" descr="Stability- Uns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0"/>
            <a:ext cx="54864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7246043" y="1988783"/>
            <a:ext cx="1897957"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800" b="1" dirty="0">
                <a:solidFill>
                  <a:srgbClr val="000000"/>
                </a:solidFill>
              </a:rPr>
              <a:t>Air parcels </a:t>
            </a:r>
          </a:p>
          <a:p>
            <a:pPr algn="ctr" eaLnBrk="1" hangingPunct="1"/>
            <a:r>
              <a:rPr lang="en-US" sz="1800" b="1" dirty="0">
                <a:solidFill>
                  <a:srgbClr val="000000"/>
                </a:solidFill>
              </a:rPr>
              <a:t>will continue</a:t>
            </a:r>
          </a:p>
          <a:p>
            <a:pPr algn="ctr" eaLnBrk="1" hangingPunct="1"/>
            <a:r>
              <a:rPr lang="en-US" sz="1800" b="1" dirty="0">
                <a:solidFill>
                  <a:srgbClr val="000000"/>
                </a:solidFill>
              </a:rPr>
              <a:t>to rise</a:t>
            </a:r>
            <a:r>
              <a:rPr lang="en-US" sz="1800" b="1" dirty="0">
                <a:solidFill>
                  <a:srgbClr val="000000"/>
                </a:solidFill>
                <a:latin typeface="Arial Narrow" pitchFamily="34" charset="0"/>
              </a:rPr>
              <a:t>   </a:t>
            </a:r>
          </a:p>
        </p:txBody>
      </p:sp>
    </p:spTree>
    <p:extLst>
      <p:ext uri="{BB962C8B-B14F-4D97-AF65-F5344CB8AC3E}">
        <p14:creationId xmlns:p14="http://schemas.microsoft.com/office/powerpoint/2010/main" val="3693021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cumulus"/>
          <p:cNvPicPr>
            <a:picLocks noChangeAspect="1" noChangeArrowheads="1"/>
          </p:cNvPicPr>
          <p:nvPr/>
        </p:nvPicPr>
        <p:blipFill rotWithShape="1">
          <a:blip r:embed="rId2">
            <a:extLst>
              <a:ext uri="{28A0092B-C50C-407E-A947-70E740481C1C}">
                <a14:useLocalDpi xmlns:a14="http://schemas.microsoft.com/office/drawing/2010/main" val="0"/>
              </a:ext>
            </a:extLst>
          </a:blip>
          <a:srcRect l="18609"/>
          <a:stretch/>
        </p:blipFill>
        <p:spPr bwMode="auto">
          <a:xfrm>
            <a:off x="3695700" y="2036722"/>
            <a:ext cx="3790950" cy="32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p:cNvSpPr>
            <a:spLocks noGrp="1" noChangeArrowheads="1"/>
          </p:cNvSpPr>
          <p:nvPr>
            <p:ph type="title"/>
          </p:nvPr>
        </p:nvSpPr>
        <p:spPr>
          <a:xfrm>
            <a:off x="514350" y="561975"/>
            <a:ext cx="8229600" cy="1143000"/>
          </a:xfrm>
        </p:spPr>
        <p:txBody>
          <a:bodyPr/>
          <a:lstStyle/>
          <a:p>
            <a:pPr eaLnBrk="1" hangingPunct="1"/>
            <a:r>
              <a:rPr lang="en-US" dirty="0"/>
              <a:t>Visual Indicators </a:t>
            </a:r>
            <a:br>
              <a:rPr lang="en-US" dirty="0"/>
            </a:br>
            <a:r>
              <a:rPr lang="en-US" dirty="0"/>
              <a:t>of Unstable Air</a:t>
            </a:r>
          </a:p>
        </p:txBody>
      </p:sp>
      <p:sp>
        <p:nvSpPr>
          <p:cNvPr id="72707" name="Rectangle 3"/>
          <p:cNvSpPr>
            <a:spLocks noGrp="1" noChangeArrowheads="1"/>
          </p:cNvSpPr>
          <p:nvPr>
            <p:ph type="body" idx="1"/>
          </p:nvPr>
        </p:nvSpPr>
        <p:spPr>
          <a:xfrm>
            <a:off x="314325" y="2686050"/>
            <a:ext cx="4752975" cy="2819380"/>
          </a:xfrm>
        </p:spPr>
        <p:txBody>
          <a:bodyPr/>
          <a:lstStyle/>
          <a:p>
            <a:pPr>
              <a:spcBef>
                <a:spcPct val="0"/>
              </a:spcBef>
              <a:spcAft>
                <a:spcPts val="1800"/>
              </a:spcAft>
            </a:pPr>
            <a:r>
              <a:rPr lang="en-US" sz="2800" dirty="0"/>
              <a:t>Good visibility</a:t>
            </a:r>
          </a:p>
          <a:p>
            <a:pPr>
              <a:spcBef>
                <a:spcPct val="0"/>
              </a:spcBef>
              <a:spcAft>
                <a:spcPts val="1800"/>
              </a:spcAft>
            </a:pPr>
            <a:r>
              <a:rPr lang="en-US" sz="2800" dirty="0"/>
              <a:t>Vertical growth of clouds/Smoke</a:t>
            </a:r>
          </a:p>
          <a:p>
            <a:pPr>
              <a:spcBef>
                <a:spcPct val="0"/>
              </a:spcBef>
              <a:spcAft>
                <a:spcPts val="1800"/>
              </a:spcAft>
            </a:pPr>
            <a:r>
              <a:rPr lang="en-US" sz="2800" dirty="0"/>
              <a:t>Cumulus clouds</a:t>
            </a:r>
          </a:p>
          <a:p>
            <a:pPr>
              <a:spcBef>
                <a:spcPct val="0"/>
              </a:spcBef>
              <a:spcAft>
                <a:spcPts val="1800"/>
              </a:spcAft>
            </a:pPr>
            <a:r>
              <a:rPr lang="en-US" sz="2800" dirty="0"/>
              <a:t>Gusty winds </a:t>
            </a:r>
          </a:p>
        </p:txBody>
      </p:sp>
      <p:pic>
        <p:nvPicPr>
          <p:cNvPr id="5" name="Picture 4" descr="pillar of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0" y="3571854"/>
            <a:ext cx="1924050" cy="295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04636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95088"/>
            <a:ext cx="8229600" cy="1143000"/>
          </a:xfrm>
        </p:spPr>
        <p:txBody>
          <a:bodyPr/>
          <a:lstStyle/>
          <a:p>
            <a:pPr eaLnBrk="1" hangingPunct="1"/>
            <a:r>
              <a:rPr lang="en-US" dirty="0"/>
              <a:t>Stable Atmosphere</a:t>
            </a:r>
          </a:p>
        </p:txBody>
      </p:sp>
      <p:sp>
        <p:nvSpPr>
          <p:cNvPr id="9219" name="Rectangle 3"/>
          <p:cNvSpPr>
            <a:spLocks noGrp="1" noChangeArrowheads="1"/>
          </p:cNvSpPr>
          <p:nvPr>
            <p:ph type="body" idx="1"/>
          </p:nvPr>
        </p:nvSpPr>
        <p:spPr>
          <a:xfrm>
            <a:off x="110619" y="1723785"/>
            <a:ext cx="3306055" cy="4114800"/>
          </a:xfrm>
        </p:spPr>
        <p:txBody>
          <a:bodyPr/>
          <a:lstStyle/>
          <a:p>
            <a:pPr lvl="1">
              <a:spcBef>
                <a:spcPct val="0"/>
              </a:spcBef>
              <a:spcAft>
                <a:spcPts val="1600"/>
              </a:spcAft>
              <a:buClr>
                <a:srgbClr val="FF0000"/>
              </a:buClr>
              <a:buFontTx/>
              <a:buChar char="•"/>
            </a:pPr>
            <a:r>
              <a:rPr lang="en-US" sz="2400" dirty="0"/>
              <a:t>suppresses </a:t>
            </a:r>
            <a:br>
              <a:rPr lang="en-US" sz="2400" dirty="0"/>
            </a:br>
            <a:r>
              <a:rPr lang="en-US" sz="2400" dirty="0"/>
              <a:t>vertical motion</a:t>
            </a:r>
          </a:p>
          <a:p>
            <a:pPr lvl="1">
              <a:spcBef>
                <a:spcPct val="0"/>
              </a:spcBef>
              <a:spcAft>
                <a:spcPts val="1600"/>
              </a:spcAft>
              <a:buClr>
                <a:srgbClr val="FF0000"/>
              </a:buClr>
              <a:buFontTx/>
              <a:buChar char="•"/>
            </a:pPr>
            <a:r>
              <a:rPr lang="en-US" sz="2400" dirty="0"/>
              <a:t>limits mixing</a:t>
            </a:r>
          </a:p>
          <a:p>
            <a:pPr lvl="1">
              <a:spcBef>
                <a:spcPct val="0"/>
              </a:spcBef>
              <a:spcAft>
                <a:spcPts val="1600"/>
              </a:spcAft>
              <a:buClr>
                <a:srgbClr val="FF0000"/>
              </a:buClr>
              <a:buFontTx/>
              <a:buChar char="•"/>
            </a:pPr>
            <a:r>
              <a:rPr lang="en-US" sz="2400" dirty="0"/>
              <a:t>limits smoke </a:t>
            </a:r>
            <a:br>
              <a:rPr lang="en-US" sz="2400" dirty="0"/>
            </a:br>
            <a:r>
              <a:rPr lang="en-US" sz="2400" dirty="0"/>
              <a:t>dispersion</a:t>
            </a:r>
          </a:p>
          <a:p>
            <a:pPr lvl="1">
              <a:spcBef>
                <a:spcPct val="0"/>
              </a:spcBef>
              <a:spcAft>
                <a:spcPts val="1600"/>
              </a:spcAft>
              <a:buClr>
                <a:srgbClr val="FF0000"/>
              </a:buClr>
              <a:buFontTx/>
              <a:buChar char="•"/>
            </a:pPr>
            <a:r>
              <a:rPr lang="en-US" sz="2400" dirty="0"/>
              <a:t>may require a </a:t>
            </a:r>
            <a:br>
              <a:rPr lang="en-US" sz="2400" dirty="0"/>
            </a:br>
            <a:r>
              <a:rPr lang="en-US" sz="2400" dirty="0"/>
              <a:t>burn to be </a:t>
            </a:r>
            <a:br>
              <a:rPr lang="en-US" sz="2400" dirty="0"/>
            </a:br>
            <a:r>
              <a:rPr lang="en-US" sz="2400" dirty="0"/>
              <a:t>shut down</a:t>
            </a:r>
            <a:endParaRPr lang="en-US" sz="2000" dirty="0"/>
          </a:p>
        </p:txBody>
      </p:sp>
      <p:pic>
        <p:nvPicPr>
          <p:cNvPr id="9220" name="Picture 4" descr="Stability- S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024" y="1723785"/>
            <a:ext cx="54864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83588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strat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086" y="3462817"/>
            <a:ext cx="4348523" cy="285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1636138" y="560774"/>
            <a:ext cx="6543595" cy="1219200"/>
          </a:xfrm>
        </p:spPr>
        <p:txBody>
          <a:bodyPr/>
          <a:lstStyle/>
          <a:p>
            <a:pPr eaLnBrk="1" hangingPunct="1"/>
            <a:r>
              <a:rPr lang="en-US" dirty="0"/>
              <a:t>Visual Indicators of Stable Air</a:t>
            </a:r>
          </a:p>
        </p:txBody>
      </p:sp>
      <p:sp>
        <p:nvSpPr>
          <p:cNvPr id="71683" name="Rectangle 3"/>
          <p:cNvSpPr>
            <a:spLocks noGrp="1" noChangeArrowheads="1"/>
          </p:cNvSpPr>
          <p:nvPr>
            <p:ph type="body" idx="1"/>
          </p:nvPr>
        </p:nvSpPr>
        <p:spPr>
          <a:xfrm>
            <a:off x="301679" y="1900678"/>
            <a:ext cx="6299146" cy="4660366"/>
          </a:xfrm>
        </p:spPr>
        <p:txBody>
          <a:bodyPr/>
          <a:lstStyle/>
          <a:p>
            <a:pPr>
              <a:lnSpc>
                <a:spcPct val="90000"/>
              </a:lnSpc>
              <a:spcBef>
                <a:spcPct val="0"/>
              </a:spcBef>
              <a:spcAft>
                <a:spcPts val="1000"/>
              </a:spcAft>
            </a:pPr>
            <a:r>
              <a:rPr lang="en-US" sz="2400" dirty="0"/>
              <a:t>Clouds in layers - No vertical motion</a:t>
            </a:r>
          </a:p>
          <a:p>
            <a:pPr>
              <a:lnSpc>
                <a:spcPct val="90000"/>
              </a:lnSpc>
              <a:spcBef>
                <a:spcPct val="0"/>
              </a:spcBef>
              <a:spcAft>
                <a:spcPts val="1000"/>
              </a:spcAft>
            </a:pPr>
            <a:r>
              <a:rPr lang="en-US" sz="2400" dirty="0"/>
              <a:t>Stratus-type clouds</a:t>
            </a:r>
          </a:p>
          <a:p>
            <a:pPr>
              <a:lnSpc>
                <a:spcPct val="90000"/>
              </a:lnSpc>
              <a:spcBef>
                <a:spcPct val="0"/>
              </a:spcBef>
              <a:spcAft>
                <a:spcPts val="1000"/>
              </a:spcAft>
            </a:pPr>
            <a:r>
              <a:rPr lang="en-US" sz="2400" dirty="0"/>
              <a:t>Smoke column drifts apart after limited rise</a:t>
            </a:r>
          </a:p>
          <a:p>
            <a:pPr>
              <a:lnSpc>
                <a:spcPct val="90000"/>
              </a:lnSpc>
              <a:spcBef>
                <a:spcPct val="0"/>
              </a:spcBef>
              <a:spcAft>
                <a:spcPts val="1000"/>
              </a:spcAft>
            </a:pPr>
            <a:r>
              <a:rPr lang="en-US" sz="2400" dirty="0"/>
              <a:t>Poor visibility </a:t>
            </a:r>
            <a:br>
              <a:rPr lang="en-US" sz="2400" dirty="0"/>
            </a:br>
            <a:r>
              <a:rPr lang="en-US" sz="2400" dirty="0"/>
              <a:t>in lower levels due to </a:t>
            </a:r>
            <a:br>
              <a:rPr lang="en-US" sz="2400" dirty="0"/>
            </a:br>
            <a:r>
              <a:rPr lang="en-US" sz="2400" dirty="0"/>
              <a:t>accumulation of </a:t>
            </a:r>
            <a:br>
              <a:rPr lang="en-US" sz="2400" dirty="0"/>
            </a:br>
            <a:r>
              <a:rPr lang="en-US" sz="2400" dirty="0"/>
              <a:t>smoke and haze</a:t>
            </a:r>
          </a:p>
          <a:p>
            <a:pPr>
              <a:lnSpc>
                <a:spcPct val="90000"/>
              </a:lnSpc>
              <a:spcBef>
                <a:spcPct val="0"/>
              </a:spcBef>
              <a:spcAft>
                <a:spcPts val="1000"/>
              </a:spcAft>
            </a:pPr>
            <a:r>
              <a:rPr lang="en-US" sz="2400" dirty="0"/>
              <a:t>Fog</a:t>
            </a:r>
          </a:p>
          <a:p>
            <a:pPr>
              <a:lnSpc>
                <a:spcPct val="90000"/>
              </a:lnSpc>
              <a:spcBef>
                <a:spcPct val="0"/>
              </a:spcBef>
              <a:spcAft>
                <a:spcPts val="1000"/>
              </a:spcAft>
            </a:pPr>
            <a:r>
              <a:rPr lang="en-US" sz="2400" dirty="0"/>
              <a:t>Light and </a:t>
            </a:r>
            <a:br>
              <a:rPr lang="en-US" sz="2400" dirty="0"/>
            </a:br>
            <a:r>
              <a:rPr lang="en-US" sz="2400" dirty="0"/>
              <a:t>steady winds</a:t>
            </a:r>
          </a:p>
          <a:p>
            <a:pPr eaLnBrk="1" hangingPunct="1">
              <a:lnSpc>
                <a:spcPct val="90000"/>
              </a:lnSpc>
            </a:pPr>
            <a:endParaRPr lang="en-US" sz="2800" dirty="0"/>
          </a:p>
        </p:txBody>
      </p:sp>
    </p:spTree>
    <p:extLst>
      <p:ext uri="{BB962C8B-B14F-4D97-AF65-F5344CB8AC3E}">
        <p14:creationId xmlns:p14="http://schemas.microsoft.com/office/powerpoint/2010/main" val="20815800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 descr="plume2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8195" name="Rectangle 3"/>
          <p:cNvSpPr>
            <a:spLocks noGrp="1" noChangeArrowheads="1"/>
          </p:cNvSpPr>
          <p:nvPr>
            <p:ph type="title"/>
          </p:nvPr>
        </p:nvSpPr>
        <p:spPr/>
        <p:txBody>
          <a:bodyPr/>
          <a:lstStyle/>
          <a:p>
            <a:pPr eaLnBrk="1" hangingPunct="1"/>
            <a:r>
              <a:rPr lang="en-US" altLang="en-US"/>
              <a:t>Concerns About Smoke</a:t>
            </a:r>
          </a:p>
        </p:txBody>
      </p:sp>
      <p:sp>
        <p:nvSpPr>
          <p:cNvPr id="8196" name="Rectangle 4"/>
          <p:cNvSpPr>
            <a:spLocks noGrp="1" noChangeArrowheads="1"/>
          </p:cNvSpPr>
          <p:nvPr>
            <p:ph type="body" sz="half" idx="1"/>
          </p:nvPr>
        </p:nvSpPr>
        <p:spPr>
          <a:xfrm>
            <a:off x="685800" y="1524000"/>
            <a:ext cx="6934200" cy="4724400"/>
          </a:xfrm>
        </p:spPr>
        <p:txBody>
          <a:bodyPr/>
          <a:lstStyle/>
          <a:p>
            <a:pPr eaLnBrk="1" hangingPunct="1">
              <a:buClr>
                <a:schemeClr val="tx1"/>
              </a:buClr>
            </a:pPr>
            <a:r>
              <a:rPr lang="en-US" altLang="en-US" sz="2800"/>
              <a:t>Health: public and firefighters</a:t>
            </a:r>
          </a:p>
          <a:p>
            <a:pPr eaLnBrk="1" hangingPunct="1">
              <a:buClr>
                <a:schemeClr val="tx1"/>
              </a:buClr>
            </a:pPr>
            <a:r>
              <a:rPr lang="en-US" altLang="en-US" sz="2800"/>
              <a:t>Safety</a:t>
            </a:r>
          </a:p>
          <a:p>
            <a:pPr eaLnBrk="1" hangingPunct="1">
              <a:buClr>
                <a:schemeClr val="tx1"/>
              </a:buClr>
            </a:pPr>
            <a:r>
              <a:rPr lang="en-US" altLang="en-US" sz="2800"/>
              <a:t>Liability</a:t>
            </a:r>
          </a:p>
          <a:p>
            <a:pPr eaLnBrk="1" hangingPunct="1"/>
            <a:r>
              <a:rPr lang="en-US" altLang="en-US" sz="2800"/>
              <a:t>Visibility</a:t>
            </a:r>
          </a:p>
          <a:p>
            <a:pPr eaLnBrk="1" hangingPunct="1"/>
            <a:r>
              <a:rPr lang="en-US" altLang="en-US" sz="2800">
                <a:solidFill>
                  <a:schemeClr val="bg1"/>
                </a:solidFill>
              </a:rPr>
              <a:t>Laws and regulations</a:t>
            </a:r>
          </a:p>
          <a:p>
            <a:pPr eaLnBrk="1" hangingPunct="1"/>
            <a:r>
              <a:rPr lang="en-US" altLang="en-US" sz="2800">
                <a:solidFill>
                  <a:schemeClr val="bg1"/>
                </a:solidFill>
              </a:rPr>
              <a:t>Nuisance</a:t>
            </a:r>
          </a:p>
          <a:p>
            <a:pPr eaLnBrk="1" hangingPunct="1"/>
            <a:r>
              <a:rPr lang="en-US" altLang="en-US" sz="2800">
                <a:solidFill>
                  <a:schemeClr val="bg1"/>
                </a:solidFill>
              </a:rPr>
              <a:t>Social/political</a:t>
            </a:r>
          </a:p>
          <a:p>
            <a:pPr eaLnBrk="1" hangingPunct="1"/>
            <a:r>
              <a:rPr lang="en-US" altLang="en-US" sz="2800">
                <a:solidFill>
                  <a:schemeClr val="bg1"/>
                </a:solidFill>
              </a:rPr>
              <a:t>T&amp;E/Wildlife</a:t>
            </a:r>
          </a:p>
        </p:txBody>
      </p:sp>
      <p:sp>
        <p:nvSpPr>
          <p:cNvPr id="8197" name="Rectangle 5"/>
          <p:cNvSpPr>
            <a:spLocks noChangeArrowheads="1"/>
          </p:cNvSpPr>
          <p:nvPr/>
        </p:nvSpPr>
        <p:spPr bwMode="auto">
          <a:xfrm>
            <a:off x="70866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b="1">
                <a:solidFill>
                  <a:schemeClr val="tx1"/>
                </a:solidFill>
                <a:latin typeface="Arial" panose="020B0604020202020204" pitchFamily="34" charset="0"/>
              </a:defRPr>
            </a:lvl1pPr>
            <a:lvl2pPr marL="742950" indent="-285750" eaLnBrk="0" hangingPunct="0">
              <a:spcBef>
                <a:spcPct val="20000"/>
              </a:spcBef>
              <a:buChar char="–"/>
              <a:defRPr sz="2800" b="1">
                <a:solidFill>
                  <a:schemeClr val="tx1"/>
                </a:solidFill>
                <a:latin typeface="Arial" panose="020B0604020202020204" pitchFamily="34" charset="0"/>
              </a:defRPr>
            </a:lvl2pPr>
            <a:lvl3pPr marL="1143000" indent="-228600" eaLnBrk="0" hangingPunct="0">
              <a:spcBef>
                <a:spcPct val="20000"/>
              </a:spcBef>
              <a:buChar char="•"/>
              <a:defRPr sz="2400" b="1">
                <a:solidFill>
                  <a:schemeClr val="tx1"/>
                </a:solidFill>
                <a:latin typeface="Arial" panose="020B0604020202020204" pitchFamily="34" charset="0"/>
              </a:defRPr>
            </a:lvl3pPr>
            <a:lvl4pPr marL="1600200" indent="-228600" eaLnBrk="0" hangingPunct="0">
              <a:spcBef>
                <a:spcPct val="20000"/>
              </a:spcBef>
              <a:buChar char="–"/>
              <a:defRPr sz="2000" b="1">
                <a:solidFill>
                  <a:schemeClr val="tx1"/>
                </a:solidFill>
                <a:latin typeface="Arial" panose="020B0604020202020204" pitchFamily="34" charset="0"/>
              </a:defRPr>
            </a:lvl4pPr>
            <a:lvl5pPr marL="2057400" indent="-228600" eaLnBrk="0" hangingPunct="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r" eaLnBrk="1" hangingPunct="1">
              <a:spcBef>
                <a:spcPct val="0"/>
              </a:spcBef>
              <a:buFontTx/>
              <a:buNone/>
            </a:pPr>
            <a:endParaRPr lang="en-US" altLang="en-US" sz="1400" b="0">
              <a:solidFill>
                <a:srgbClr val="CCECFF"/>
              </a:solidFill>
            </a:endParaRPr>
          </a:p>
        </p:txBody>
      </p:sp>
    </p:spTree>
    <p:extLst>
      <p:ext uri="{BB962C8B-B14F-4D97-AF65-F5344CB8AC3E}">
        <p14:creationId xmlns:p14="http://schemas.microsoft.com/office/powerpoint/2010/main" val="4101939193"/>
      </p:ext>
    </p:extLst>
  </p:cSld>
  <p:clrMapOvr>
    <a:masterClrMapping/>
  </p:clrMapOvr>
  <p:transition>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9" name="Picture 5" descr="noaa ballo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343025"/>
            <a:ext cx="3508375"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nasa ball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2449731"/>
            <a:ext cx="4019550" cy="3846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a:xfrm>
            <a:off x="809625" y="614243"/>
            <a:ext cx="7772400" cy="533400"/>
          </a:xfrm>
        </p:spPr>
        <p:txBody>
          <a:bodyPr/>
          <a:lstStyle/>
          <a:p>
            <a:pPr eaLnBrk="1" hangingPunct="1"/>
            <a:r>
              <a:rPr lang="en-US" dirty="0"/>
              <a:t>Weather balloons</a:t>
            </a:r>
          </a:p>
        </p:txBody>
      </p:sp>
      <p:sp>
        <p:nvSpPr>
          <p:cNvPr id="67587" name="Rectangle 3"/>
          <p:cNvSpPr>
            <a:spLocks noGrp="1" noChangeArrowheads="1"/>
          </p:cNvSpPr>
          <p:nvPr>
            <p:ph type="body" idx="1"/>
          </p:nvPr>
        </p:nvSpPr>
        <p:spPr>
          <a:xfrm>
            <a:off x="2270125" y="1420311"/>
            <a:ext cx="6454775" cy="1343745"/>
          </a:xfrm>
        </p:spPr>
        <p:txBody>
          <a:bodyPr/>
          <a:lstStyle/>
          <a:p>
            <a:pPr algn="ctr" eaLnBrk="1" hangingPunct="1">
              <a:buFontTx/>
              <a:buNone/>
            </a:pPr>
            <a:r>
              <a:rPr lang="en-US" dirty="0"/>
              <a:t>   Released to sample upper level Temperatures and Winds</a:t>
            </a:r>
          </a:p>
        </p:txBody>
      </p:sp>
    </p:spTree>
    <p:extLst>
      <p:ext uri="{BB962C8B-B14F-4D97-AF65-F5344CB8AC3E}">
        <p14:creationId xmlns:p14="http://schemas.microsoft.com/office/powerpoint/2010/main" val="102705436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Users\amanda.graning\AppData\Local\Microsoft\Windows\Temporary Internet Files\Content.IE5\853KDTZW\MP900427736[1].jpg"/>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541183">
            <a:off x="7220435" y="1442059"/>
            <a:ext cx="1064071" cy="1650555"/>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Grp="1" noChangeArrowheads="1"/>
          </p:cNvSpPr>
          <p:nvPr>
            <p:ph type="title"/>
          </p:nvPr>
        </p:nvSpPr>
        <p:spPr>
          <a:xfrm>
            <a:off x="744471" y="584263"/>
            <a:ext cx="7772400" cy="609600"/>
          </a:xfrm>
        </p:spPr>
        <p:txBody>
          <a:bodyPr/>
          <a:lstStyle/>
          <a:p>
            <a:pPr eaLnBrk="1" hangingPunct="1"/>
            <a:r>
              <a:rPr lang="en-US" dirty="0"/>
              <a:t>Sounding</a:t>
            </a:r>
          </a:p>
        </p:txBody>
      </p:sp>
      <p:pic>
        <p:nvPicPr>
          <p:cNvPr id="16388" name="Picture 4" descr="Stuve-niu"/>
          <p:cNvPicPr>
            <a:picLocks noChangeAspect="1" noChangeArrowheads="1"/>
          </p:cNvPicPr>
          <p:nvPr/>
        </p:nvPicPr>
        <p:blipFill rotWithShape="1">
          <a:blip r:embed="rId3">
            <a:extLst>
              <a:ext uri="{28A0092B-C50C-407E-A947-70E740481C1C}">
                <a14:useLocalDpi xmlns:a14="http://schemas.microsoft.com/office/drawing/2010/main" val="0"/>
              </a:ext>
            </a:extLst>
          </a:blip>
          <a:srcRect t="20905" r="15103"/>
          <a:stretch/>
        </p:blipFill>
        <p:spPr bwMode="auto">
          <a:xfrm>
            <a:off x="1212803" y="1952874"/>
            <a:ext cx="5692822" cy="3977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389" name="Text Box 5"/>
          <p:cNvSpPr txBox="1">
            <a:spLocks noChangeArrowheads="1"/>
          </p:cNvSpPr>
          <p:nvPr/>
        </p:nvSpPr>
        <p:spPr bwMode="auto">
          <a:xfrm>
            <a:off x="3105629" y="608287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dirty="0">
                <a:solidFill>
                  <a:srgbClr val="000000"/>
                </a:solidFill>
              </a:rPr>
              <a:t>Temperature</a:t>
            </a:r>
          </a:p>
        </p:txBody>
      </p:sp>
      <p:sp>
        <p:nvSpPr>
          <p:cNvPr id="16390" name="Text Box 6"/>
          <p:cNvSpPr txBox="1">
            <a:spLocks noChangeArrowheads="1"/>
          </p:cNvSpPr>
          <p:nvPr/>
        </p:nvSpPr>
        <p:spPr bwMode="auto">
          <a:xfrm rot="-5400000">
            <a:off x="-457200" y="3324206"/>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dirty="0">
                <a:solidFill>
                  <a:srgbClr val="000000"/>
                </a:solidFill>
              </a:rPr>
              <a:t>Pressure/Altitude</a:t>
            </a:r>
          </a:p>
        </p:txBody>
      </p:sp>
      <p:sp>
        <p:nvSpPr>
          <p:cNvPr id="8" name="Line 18"/>
          <p:cNvSpPr>
            <a:spLocks noChangeShapeType="1"/>
          </p:cNvSpPr>
          <p:nvPr/>
        </p:nvSpPr>
        <p:spPr bwMode="auto">
          <a:xfrm flipV="1">
            <a:off x="1006054" y="2114781"/>
            <a:ext cx="0" cy="3250308"/>
          </a:xfrm>
          <a:prstGeom prst="line">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9" name="Text Box 5"/>
          <p:cNvSpPr txBox="1">
            <a:spLocks noChangeArrowheads="1"/>
          </p:cNvSpPr>
          <p:nvPr/>
        </p:nvSpPr>
        <p:spPr bwMode="auto">
          <a:xfrm>
            <a:off x="6978382" y="4778959"/>
            <a:ext cx="1121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400" b="1" dirty="0">
                <a:solidFill>
                  <a:srgbClr val="C00000"/>
                </a:solidFill>
              </a:rPr>
              <a:t>Wind Barbs</a:t>
            </a:r>
          </a:p>
        </p:txBody>
      </p:sp>
      <p:sp>
        <p:nvSpPr>
          <p:cNvPr id="12" name="Oval 11"/>
          <p:cNvSpPr/>
          <p:nvPr/>
        </p:nvSpPr>
        <p:spPr>
          <a:xfrm>
            <a:off x="6359819" y="4639726"/>
            <a:ext cx="680037" cy="870687"/>
          </a:xfrm>
          <a:prstGeom prst="ellipse">
            <a:avLst/>
          </a:prstGeom>
          <a:noFill/>
          <a:ln w="444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6" name="Line 18"/>
          <p:cNvSpPr>
            <a:spLocks noChangeShapeType="1"/>
          </p:cNvSpPr>
          <p:nvPr/>
        </p:nvSpPr>
        <p:spPr bwMode="auto">
          <a:xfrm flipV="1">
            <a:off x="2885438" y="6123852"/>
            <a:ext cx="3490466" cy="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3" name="Rectangle 2"/>
          <p:cNvSpPr/>
          <p:nvPr/>
        </p:nvSpPr>
        <p:spPr>
          <a:xfrm>
            <a:off x="3656961" y="4201737"/>
            <a:ext cx="1399774" cy="391885"/>
          </a:xfrm>
          <a:prstGeom prst="rect">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Right Arrow 17"/>
          <p:cNvSpPr/>
          <p:nvPr/>
        </p:nvSpPr>
        <p:spPr>
          <a:xfrm flipH="1">
            <a:off x="4956201" y="4850355"/>
            <a:ext cx="1175657" cy="2855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9" name="Right Arrow 18"/>
          <p:cNvSpPr/>
          <p:nvPr/>
        </p:nvSpPr>
        <p:spPr>
          <a:xfrm>
            <a:off x="3012141" y="5007360"/>
            <a:ext cx="1028380" cy="25716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TextBox 14"/>
          <p:cNvSpPr txBox="1"/>
          <p:nvPr/>
        </p:nvSpPr>
        <p:spPr>
          <a:xfrm>
            <a:off x="3049281" y="5003661"/>
            <a:ext cx="1060397" cy="276999"/>
          </a:xfrm>
          <a:prstGeom prst="rect">
            <a:avLst/>
          </a:prstGeom>
          <a:noFill/>
        </p:spPr>
        <p:txBody>
          <a:bodyPr wrap="square" rtlCol="0">
            <a:spAutoFit/>
          </a:bodyPr>
          <a:lstStyle/>
          <a:p>
            <a:r>
              <a:rPr lang="en-US" sz="1200" dirty="0">
                <a:solidFill>
                  <a:srgbClr val="FFFFFF"/>
                </a:solidFill>
                <a:latin typeface="Arial" charset="0"/>
              </a:rPr>
              <a:t>Dew Point</a:t>
            </a:r>
          </a:p>
        </p:txBody>
      </p:sp>
      <p:sp>
        <p:nvSpPr>
          <p:cNvPr id="14" name="TextBox 13"/>
          <p:cNvSpPr txBox="1"/>
          <p:nvPr/>
        </p:nvSpPr>
        <p:spPr>
          <a:xfrm>
            <a:off x="5056735" y="4850508"/>
            <a:ext cx="1060397" cy="276999"/>
          </a:xfrm>
          <a:prstGeom prst="rect">
            <a:avLst/>
          </a:prstGeom>
          <a:noFill/>
        </p:spPr>
        <p:txBody>
          <a:bodyPr wrap="square" rtlCol="0">
            <a:spAutoFit/>
          </a:bodyPr>
          <a:lstStyle/>
          <a:p>
            <a:r>
              <a:rPr lang="en-US" sz="1200" dirty="0">
                <a:solidFill>
                  <a:srgbClr val="FFFFFF"/>
                </a:solidFill>
                <a:latin typeface="Arial" charset="0"/>
              </a:rPr>
              <a:t>Temperature</a:t>
            </a:r>
          </a:p>
        </p:txBody>
      </p:sp>
      <p:sp>
        <p:nvSpPr>
          <p:cNvPr id="20" name="Text Box 5"/>
          <p:cNvSpPr txBox="1">
            <a:spLocks noChangeArrowheads="1"/>
          </p:cNvSpPr>
          <p:nvPr/>
        </p:nvSpPr>
        <p:spPr bwMode="auto">
          <a:xfrm>
            <a:off x="3149173" y="3693885"/>
            <a:ext cx="25908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800" b="1" dirty="0">
                <a:solidFill>
                  <a:srgbClr val="0000CC"/>
                </a:solidFill>
              </a:rPr>
              <a:t>Cloud Base</a:t>
            </a:r>
            <a:endParaRPr lang="en-US" sz="1400" b="1" dirty="0">
              <a:solidFill>
                <a:srgbClr val="C00000"/>
              </a:solidFill>
            </a:endParaRPr>
          </a:p>
        </p:txBody>
      </p:sp>
      <p:sp>
        <p:nvSpPr>
          <p:cNvPr id="17" name="Rectangle 16"/>
          <p:cNvSpPr/>
          <p:nvPr/>
        </p:nvSpPr>
        <p:spPr>
          <a:xfrm>
            <a:off x="7052941" y="3806710"/>
            <a:ext cx="2094619" cy="584775"/>
          </a:xfrm>
          <a:prstGeom prst="rect">
            <a:avLst/>
          </a:prstGeom>
        </p:spPr>
        <p:txBody>
          <a:bodyPr wrap="square">
            <a:spAutoFit/>
          </a:bodyPr>
          <a:lstStyle/>
          <a:p>
            <a:r>
              <a:rPr lang="en-US" sz="1600" i="1" dirty="0">
                <a:solidFill>
                  <a:srgbClr val="000000"/>
                </a:solidFill>
                <a:latin typeface="Arial" charset="0"/>
              </a:rPr>
              <a:t>Tip: Sounding is a vertical weather map</a:t>
            </a:r>
          </a:p>
        </p:txBody>
      </p:sp>
      <p:sp>
        <p:nvSpPr>
          <p:cNvPr id="2" name="Freeform 1"/>
          <p:cNvSpPr/>
          <p:nvPr/>
        </p:nvSpPr>
        <p:spPr>
          <a:xfrm>
            <a:off x="6945323" y="2880069"/>
            <a:ext cx="704850" cy="813816"/>
          </a:xfrm>
          <a:custGeom>
            <a:avLst/>
            <a:gdLst>
              <a:gd name="connsiteX0" fmla="*/ 704850 w 704850"/>
              <a:gd name="connsiteY0" fmla="*/ 0 h 571500"/>
              <a:gd name="connsiteX1" fmla="*/ 695325 w 704850"/>
              <a:gd name="connsiteY1" fmla="*/ 47625 h 571500"/>
              <a:gd name="connsiteX2" fmla="*/ 685800 w 704850"/>
              <a:gd name="connsiteY2" fmla="*/ 114300 h 571500"/>
              <a:gd name="connsiteX3" fmla="*/ 676275 w 704850"/>
              <a:gd name="connsiteY3" fmla="*/ 152400 h 571500"/>
              <a:gd name="connsiteX4" fmla="*/ 647700 w 704850"/>
              <a:gd name="connsiteY4" fmla="*/ 276225 h 571500"/>
              <a:gd name="connsiteX5" fmla="*/ 628650 w 704850"/>
              <a:gd name="connsiteY5" fmla="*/ 304800 h 571500"/>
              <a:gd name="connsiteX6" fmla="*/ 581025 w 704850"/>
              <a:gd name="connsiteY6" fmla="*/ 400050 h 571500"/>
              <a:gd name="connsiteX7" fmla="*/ 542925 w 704850"/>
              <a:gd name="connsiteY7" fmla="*/ 466725 h 571500"/>
              <a:gd name="connsiteX8" fmla="*/ 514350 w 704850"/>
              <a:gd name="connsiteY8" fmla="*/ 495300 h 571500"/>
              <a:gd name="connsiteX9" fmla="*/ 466725 w 704850"/>
              <a:gd name="connsiteY9" fmla="*/ 542925 h 571500"/>
              <a:gd name="connsiteX10" fmla="*/ 257175 w 704850"/>
              <a:gd name="connsiteY10" fmla="*/ 533400 h 571500"/>
              <a:gd name="connsiteX11" fmla="*/ 200025 w 704850"/>
              <a:gd name="connsiteY11" fmla="*/ 495300 h 571500"/>
              <a:gd name="connsiteX12" fmla="*/ 171450 w 704850"/>
              <a:gd name="connsiteY12" fmla="*/ 485775 h 571500"/>
              <a:gd name="connsiteX13" fmla="*/ 123825 w 704850"/>
              <a:gd name="connsiteY13" fmla="*/ 495300 h 571500"/>
              <a:gd name="connsiteX14" fmla="*/ 104775 w 704850"/>
              <a:gd name="connsiteY14" fmla="*/ 523875 h 571500"/>
              <a:gd name="connsiteX15" fmla="*/ 19050 w 704850"/>
              <a:gd name="connsiteY15" fmla="*/ 571500 h 571500"/>
              <a:gd name="connsiteX16" fmla="*/ 0 w 704850"/>
              <a:gd name="connsiteY16" fmla="*/ 54292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850" h="571500">
                <a:moveTo>
                  <a:pt x="704850" y="0"/>
                </a:moveTo>
                <a:cubicBezTo>
                  <a:pt x="701675" y="15875"/>
                  <a:pt x="697987" y="31656"/>
                  <a:pt x="695325" y="47625"/>
                </a:cubicBezTo>
                <a:cubicBezTo>
                  <a:pt x="691634" y="69770"/>
                  <a:pt x="689816" y="92211"/>
                  <a:pt x="685800" y="114300"/>
                </a:cubicBezTo>
                <a:cubicBezTo>
                  <a:pt x="683458" y="127180"/>
                  <a:pt x="679115" y="139621"/>
                  <a:pt x="676275" y="152400"/>
                </a:cubicBezTo>
                <a:cubicBezTo>
                  <a:pt x="671012" y="176085"/>
                  <a:pt x="655481" y="264554"/>
                  <a:pt x="647700" y="276225"/>
                </a:cubicBezTo>
                <a:lnTo>
                  <a:pt x="628650" y="304800"/>
                </a:lnTo>
                <a:cubicBezTo>
                  <a:pt x="607088" y="391048"/>
                  <a:pt x="637727" y="286646"/>
                  <a:pt x="581025" y="400050"/>
                </a:cubicBezTo>
                <a:cubicBezTo>
                  <a:pt x="569380" y="423341"/>
                  <a:pt x="559754" y="446530"/>
                  <a:pt x="542925" y="466725"/>
                </a:cubicBezTo>
                <a:cubicBezTo>
                  <a:pt x="534301" y="477073"/>
                  <a:pt x="522974" y="484952"/>
                  <a:pt x="514350" y="495300"/>
                </a:cubicBezTo>
                <a:cubicBezTo>
                  <a:pt x="474663" y="542925"/>
                  <a:pt x="519112" y="508000"/>
                  <a:pt x="466725" y="542925"/>
                </a:cubicBezTo>
                <a:cubicBezTo>
                  <a:pt x="396875" y="539750"/>
                  <a:pt x="326008" y="545692"/>
                  <a:pt x="257175" y="533400"/>
                </a:cubicBezTo>
                <a:cubicBezTo>
                  <a:pt x="234636" y="529375"/>
                  <a:pt x="221745" y="502540"/>
                  <a:pt x="200025" y="495300"/>
                </a:cubicBezTo>
                <a:lnTo>
                  <a:pt x="171450" y="485775"/>
                </a:lnTo>
                <a:cubicBezTo>
                  <a:pt x="155575" y="488950"/>
                  <a:pt x="137881" y="487268"/>
                  <a:pt x="123825" y="495300"/>
                </a:cubicBezTo>
                <a:cubicBezTo>
                  <a:pt x="113886" y="500980"/>
                  <a:pt x="113390" y="516337"/>
                  <a:pt x="104775" y="523875"/>
                </a:cubicBezTo>
                <a:cubicBezTo>
                  <a:pt x="64465" y="559146"/>
                  <a:pt x="58297" y="558418"/>
                  <a:pt x="19050" y="571500"/>
                </a:cubicBezTo>
                <a:lnTo>
                  <a:pt x="0" y="542925"/>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1" name="Rectangle 20"/>
          <p:cNvSpPr/>
          <p:nvPr/>
        </p:nvSpPr>
        <p:spPr>
          <a:xfrm>
            <a:off x="7052941" y="5295810"/>
            <a:ext cx="2094619" cy="1015663"/>
          </a:xfrm>
          <a:prstGeom prst="rect">
            <a:avLst/>
          </a:prstGeom>
          <a:solidFill>
            <a:srgbClr val="C00000">
              <a:alpha val="68000"/>
            </a:srgbClr>
          </a:solidFill>
        </p:spPr>
        <p:txBody>
          <a:bodyPr wrap="square">
            <a:spAutoFit/>
          </a:bodyPr>
          <a:lstStyle/>
          <a:p>
            <a:pPr algn="ctr"/>
            <a:r>
              <a:rPr lang="en-US" sz="2000" b="1" i="1" dirty="0">
                <a:solidFill>
                  <a:srgbClr val="FFFFFF"/>
                </a:solidFill>
                <a:latin typeface="Arial" charset="0"/>
              </a:rPr>
              <a:t>Tip: Think vertical weather map!</a:t>
            </a:r>
          </a:p>
        </p:txBody>
      </p:sp>
      <p:sp>
        <p:nvSpPr>
          <p:cNvPr id="22" name="Rectangle 21"/>
          <p:cNvSpPr/>
          <p:nvPr/>
        </p:nvSpPr>
        <p:spPr>
          <a:xfrm>
            <a:off x="600075" y="1155763"/>
            <a:ext cx="7743825" cy="646331"/>
          </a:xfrm>
          <a:prstGeom prst="rect">
            <a:avLst/>
          </a:prstGeom>
        </p:spPr>
        <p:txBody>
          <a:bodyPr wrap="square">
            <a:spAutoFit/>
          </a:bodyPr>
          <a:lstStyle/>
          <a:p>
            <a:pPr algn="ctr"/>
            <a:r>
              <a:rPr lang="en-US" sz="1800" dirty="0">
                <a:solidFill>
                  <a:srgbClr val="000000"/>
                </a:solidFill>
                <a:latin typeface="Arial" charset="0"/>
              </a:rPr>
              <a:t>Vertical profile of the weather at a point, measured by an instrument called a </a:t>
            </a:r>
            <a:r>
              <a:rPr lang="en-US" sz="1800" i="1" dirty="0" err="1">
                <a:solidFill>
                  <a:srgbClr val="000000"/>
                </a:solidFill>
                <a:latin typeface="Arial" charset="0"/>
              </a:rPr>
              <a:t>radiosonde</a:t>
            </a:r>
            <a:r>
              <a:rPr lang="en-US" sz="1800" dirty="0">
                <a:solidFill>
                  <a:srgbClr val="000000"/>
                </a:solidFill>
                <a:latin typeface="Arial" charset="0"/>
              </a:rPr>
              <a:t> that is released with a weather balloon. </a:t>
            </a:r>
          </a:p>
        </p:txBody>
      </p:sp>
    </p:spTree>
    <p:extLst>
      <p:ext uri="{BB962C8B-B14F-4D97-AF65-F5344CB8AC3E}">
        <p14:creationId xmlns:p14="http://schemas.microsoft.com/office/powerpoint/2010/main" val="3333798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additive="base">
                                        <p:cTn id="13" dur="500" fill="hold"/>
                                        <p:tgtEl>
                                          <p:spTgt spid="16390"/>
                                        </p:tgtEl>
                                        <p:attrNameLst>
                                          <p:attrName>ppt_x</p:attrName>
                                        </p:attrNameLst>
                                      </p:cBhvr>
                                      <p:tavLst>
                                        <p:tav tm="0">
                                          <p:val>
                                            <p:strVal val="#ppt_x"/>
                                          </p:val>
                                        </p:tav>
                                        <p:tav tm="100000">
                                          <p:val>
                                            <p:strVal val="#ppt_x"/>
                                          </p:val>
                                        </p:tav>
                                      </p:tavLst>
                                    </p:anim>
                                    <p:anim calcmode="lin" valueType="num">
                                      <p:cBhvr additive="base">
                                        <p:cTn id="14" dur="500" fill="hold"/>
                                        <p:tgtEl>
                                          <p:spTgt spid="1639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389"/>
                                        </p:tgtEl>
                                        <p:attrNameLst>
                                          <p:attrName>style.visibility</p:attrName>
                                        </p:attrNameLst>
                                      </p:cBhvr>
                                      <p:to>
                                        <p:strVal val="visible"/>
                                      </p:to>
                                    </p:set>
                                    <p:anim calcmode="lin" valueType="num">
                                      <p:cBhvr additive="base">
                                        <p:cTn id="23" dur="500" fill="hold"/>
                                        <p:tgtEl>
                                          <p:spTgt spid="16389"/>
                                        </p:tgtEl>
                                        <p:attrNameLst>
                                          <p:attrName>ppt_x</p:attrName>
                                        </p:attrNameLst>
                                      </p:cBhvr>
                                      <p:tavLst>
                                        <p:tav tm="0">
                                          <p:val>
                                            <p:strVal val="#ppt_x"/>
                                          </p:val>
                                        </p:tav>
                                        <p:tav tm="100000">
                                          <p:val>
                                            <p:strVal val="#ppt_x"/>
                                          </p:val>
                                        </p:tav>
                                      </p:tavLst>
                                    </p:anim>
                                    <p:anim calcmode="lin" valueType="num">
                                      <p:cBhvr additive="base">
                                        <p:cTn id="24" dur="500" fill="hold"/>
                                        <p:tgtEl>
                                          <p:spTgt spid="1638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additive="base">
                                        <p:cTn id="78" dur="500" fill="hold"/>
                                        <p:tgtEl>
                                          <p:spTgt spid="21"/>
                                        </p:tgtEl>
                                        <p:attrNameLst>
                                          <p:attrName>ppt_x</p:attrName>
                                        </p:attrNameLst>
                                      </p:cBhvr>
                                      <p:tavLst>
                                        <p:tav tm="0">
                                          <p:val>
                                            <p:strVal val="#ppt_x"/>
                                          </p:val>
                                        </p:tav>
                                        <p:tav tm="100000">
                                          <p:val>
                                            <p:strVal val="#ppt_x"/>
                                          </p:val>
                                        </p:tav>
                                      </p:tavLst>
                                    </p:anim>
                                    <p:anim calcmode="lin" valueType="num">
                                      <p:cBhvr additive="base">
                                        <p:cTn id="7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p:bldP spid="8" grpId="0" animBg="1"/>
      <p:bldP spid="9" grpId="0"/>
      <p:bldP spid="12" grpId="0" animBg="1"/>
      <p:bldP spid="16" grpId="0" animBg="1"/>
      <p:bldP spid="3" grpId="0" animBg="1"/>
      <p:bldP spid="18" grpId="0" animBg="1"/>
      <p:bldP spid="19" grpId="0" animBg="1"/>
      <p:bldP spid="15" grpId="0"/>
      <p:bldP spid="14" grpId="0"/>
      <p:bldP spid="20" grpId="0"/>
      <p:bldP spid="17" grpId="0"/>
      <p:bldP spid="2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inversion"/>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a:xfrm>
            <a:off x="390525" y="342900"/>
            <a:ext cx="8229600" cy="1143000"/>
          </a:xfrm>
        </p:spPr>
        <p:txBody>
          <a:bodyPr/>
          <a:lstStyle/>
          <a:p>
            <a:pPr eaLnBrk="1" hangingPunct="1"/>
            <a:r>
              <a:rPr lang="en-US" dirty="0"/>
              <a:t>Inversions</a:t>
            </a:r>
          </a:p>
        </p:txBody>
      </p:sp>
      <p:sp>
        <p:nvSpPr>
          <p:cNvPr id="25604" name="Rectangle 7"/>
          <p:cNvSpPr>
            <a:spLocks noChangeArrowheads="1"/>
          </p:cNvSpPr>
          <p:nvPr/>
        </p:nvSpPr>
        <p:spPr bwMode="auto">
          <a:xfrm>
            <a:off x="70866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n-US" sz="1400">
                <a:solidFill>
                  <a:srgbClr val="FFFFFF"/>
                </a:solidFill>
                <a:latin typeface="Arial" charset="0"/>
              </a:rPr>
              <a:t>7-</a:t>
            </a:r>
            <a:fld id="{1B481EFC-87BA-42CE-BAD2-B8D479A3A3F4}" type="slidenum">
              <a:rPr lang="en-US" sz="1400">
                <a:solidFill>
                  <a:srgbClr val="FFFFFF"/>
                </a:solidFill>
                <a:latin typeface="Arial" charset="0"/>
              </a:rPr>
              <a:pPr algn="r"/>
              <a:t>72</a:t>
            </a:fld>
            <a:r>
              <a:rPr lang="en-US" sz="1400">
                <a:solidFill>
                  <a:srgbClr val="FFFFFF"/>
                </a:solidFill>
                <a:latin typeface="Arial" charset="0"/>
              </a:rPr>
              <a:t>-Rx410-EP</a:t>
            </a:r>
          </a:p>
        </p:txBody>
      </p:sp>
    </p:spTree>
    <p:extLst>
      <p:ext uri="{BB962C8B-B14F-4D97-AF65-F5344CB8AC3E}">
        <p14:creationId xmlns:p14="http://schemas.microsoft.com/office/powerpoint/2010/main" val="79401527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247" t="48913" r="30250" b="77"/>
          <a:stretch/>
        </p:blipFill>
        <p:spPr bwMode="auto">
          <a:xfrm>
            <a:off x="4986938" y="2016505"/>
            <a:ext cx="3699862" cy="3916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57058" name="Text Box 2"/>
          <p:cNvSpPr txBox="1">
            <a:spLocks noChangeArrowheads="1"/>
          </p:cNvSpPr>
          <p:nvPr/>
        </p:nvSpPr>
        <p:spPr bwMode="auto">
          <a:xfrm>
            <a:off x="162489" y="2471449"/>
            <a:ext cx="2015454" cy="1077218"/>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71842" dir="2700000" algn="ctr" rotWithShape="0">
                    <a:schemeClr val="tx1"/>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solidFill>
                  <a:srgbClr val="000000"/>
                </a:solidFill>
                <a:latin typeface="Arial Narrow" pitchFamily="34" charset="0"/>
              </a:rPr>
              <a:t>Positive </a:t>
            </a:r>
          </a:p>
          <a:p>
            <a:pPr algn="ctr" eaLnBrk="1" hangingPunct="1"/>
            <a:r>
              <a:rPr lang="en-US" sz="3200" b="1" dirty="0">
                <a:solidFill>
                  <a:srgbClr val="000000"/>
                </a:solidFill>
                <a:latin typeface="Arial Narrow" pitchFamily="34" charset="0"/>
              </a:rPr>
              <a:t>Lapse Rate</a:t>
            </a:r>
          </a:p>
        </p:txBody>
      </p:sp>
      <p:sp>
        <p:nvSpPr>
          <p:cNvPr id="557060" name="Text Box 4"/>
          <p:cNvSpPr txBox="1">
            <a:spLocks noChangeArrowheads="1"/>
          </p:cNvSpPr>
          <p:nvPr/>
        </p:nvSpPr>
        <p:spPr bwMode="auto">
          <a:xfrm>
            <a:off x="2927465" y="2750650"/>
            <a:ext cx="1796935" cy="58477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71842" dir="2700000" algn="ctr" rotWithShape="0">
                    <a:schemeClr val="tx1"/>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solidFill>
                  <a:srgbClr val="C00000"/>
                </a:solidFill>
                <a:latin typeface="Arial Narrow" pitchFamily="34" charset="0"/>
              </a:rPr>
              <a:t>Inversion</a:t>
            </a:r>
            <a:r>
              <a:rPr lang="en-US" b="1" dirty="0">
                <a:solidFill>
                  <a:srgbClr val="C00000"/>
                </a:solidFill>
                <a:latin typeface="Arial Narrow" pitchFamily="34" charset="0"/>
              </a:rPr>
              <a:t>!</a:t>
            </a:r>
            <a:endParaRPr lang="en-US" b="1" dirty="0">
              <a:solidFill>
                <a:srgbClr val="000000"/>
              </a:solidFill>
              <a:latin typeface="Arial Narrow" pitchFamily="34" charset="0"/>
            </a:endParaRPr>
          </a:p>
        </p:txBody>
      </p:sp>
      <p:sp>
        <p:nvSpPr>
          <p:cNvPr id="557062" name="Line 6"/>
          <p:cNvSpPr>
            <a:spLocks noChangeShapeType="1"/>
          </p:cNvSpPr>
          <p:nvPr/>
        </p:nvSpPr>
        <p:spPr bwMode="auto">
          <a:xfrm>
            <a:off x="2031835" y="3039359"/>
            <a:ext cx="975233" cy="0"/>
          </a:xfrm>
          <a:prstGeom prst="line">
            <a:avLst/>
          </a:prstGeom>
          <a:noFill/>
          <a:ln w="1079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1320" dir="3080412" algn="ctr" rotWithShape="0">
                    <a:schemeClr val="tx1"/>
                  </a:outerShdw>
                </a:effectLst>
              </a14:hiddenEffects>
            </a:ext>
          </a:extLst>
        </p:spPr>
        <p:txBody>
          <a:bodyPr/>
          <a:lstStyle/>
          <a:p>
            <a:endParaRPr lang="en-US" sz="1800">
              <a:solidFill>
                <a:srgbClr val="000000"/>
              </a:solidFill>
              <a:latin typeface="Arial" charset="0"/>
            </a:endParaRPr>
          </a:p>
        </p:txBody>
      </p:sp>
      <p:sp>
        <p:nvSpPr>
          <p:cNvPr id="8" name="Rectangle 2"/>
          <p:cNvSpPr txBox="1">
            <a:spLocks noChangeArrowheads="1"/>
          </p:cNvSpPr>
          <p:nvPr/>
        </p:nvSpPr>
        <p:spPr>
          <a:xfrm>
            <a:off x="457200" y="545087"/>
            <a:ext cx="8229600" cy="1143000"/>
          </a:xfrm>
          <a:prstGeom prst="rect">
            <a:avLst/>
          </a:prstGeom>
        </p:spPr>
        <p:txBody>
          <a:bodyP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a:lstStyle>
          <a:p>
            <a:pPr eaLnBrk="1" hangingPunct="1"/>
            <a:r>
              <a:rPr lang="en-US" dirty="0"/>
              <a:t>Recall Lapse Rate…..</a:t>
            </a:r>
          </a:p>
        </p:txBody>
      </p:sp>
      <p:sp>
        <p:nvSpPr>
          <p:cNvPr id="13" name="Oval 12"/>
          <p:cNvSpPr/>
          <p:nvPr/>
        </p:nvSpPr>
        <p:spPr>
          <a:xfrm>
            <a:off x="6778537" y="5148637"/>
            <a:ext cx="680037" cy="468725"/>
          </a:xfrm>
          <a:prstGeom prst="ellipse">
            <a:avLst/>
          </a:prstGeom>
          <a:noFill/>
          <a:ln w="44450">
            <a:solidFill>
              <a:srgbClr val="FF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Rectangle 2"/>
          <p:cNvSpPr/>
          <p:nvPr/>
        </p:nvSpPr>
        <p:spPr>
          <a:xfrm>
            <a:off x="6240971" y="6005072"/>
            <a:ext cx="1479957" cy="369332"/>
          </a:xfrm>
          <a:prstGeom prst="rect">
            <a:avLst/>
          </a:prstGeom>
        </p:spPr>
        <p:txBody>
          <a:bodyPr wrap="none">
            <a:spAutoFit/>
          </a:bodyPr>
          <a:lstStyle/>
          <a:p>
            <a:r>
              <a:rPr lang="en-US" sz="1800" dirty="0">
                <a:solidFill>
                  <a:srgbClr val="000000"/>
                </a:solidFill>
                <a:latin typeface="Arial" charset="0"/>
              </a:rPr>
              <a:t>Temperature</a:t>
            </a:r>
          </a:p>
        </p:txBody>
      </p:sp>
      <p:sp>
        <p:nvSpPr>
          <p:cNvPr id="16" name="Rectangle 15"/>
          <p:cNvSpPr/>
          <p:nvPr/>
        </p:nvSpPr>
        <p:spPr>
          <a:xfrm rot="5400000">
            <a:off x="4225845" y="4179142"/>
            <a:ext cx="851515" cy="369332"/>
          </a:xfrm>
          <a:prstGeom prst="rect">
            <a:avLst/>
          </a:prstGeom>
        </p:spPr>
        <p:txBody>
          <a:bodyPr wrap="none">
            <a:spAutoFit/>
          </a:bodyPr>
          <a:lstStyle/>
          <a:p>
            <a:r>
              <a:rPr lang="en-US" sz="1800" dirty="0">
                <a:solidFill>
                  <a:srgbClr val="000000"/>
                </a:solidFill>
                <a:latin typeface="Arial" charset="0"/>
              </a:rPr>
              <a:t>Height</a:t>
            </a:r>
          </a:p>
        </p:txBody>
      </p:sp>
      <p:cxnSp>
        <p:nvCxnSpPr>
          <p:cNvPr id="5" name="Straight Arrow Connector 4"/>
          <p:cNvCxnSpPr/>
          <p:nvPr/>
        </p:nvCxnSpPr>
        <p:spPr>
          <a:xfrm>
            <a:off x="5622791" y="6051675"/>
            <a:ext cx="2428155"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836269" y="3010058"/>
            <a:ext cx="0" cy="248227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3066" y="1116587"/>
            <a:ext cx="7077075" cy="646331"/>
          </a:xfrm>
          <a:prstGeom prst="rect">
            <a:avLst/>
          </a:prstGeom>
        </p:spPr>
        <p:txBody>
          <a:bodyPr wrap="square">
            <a:spAutoFit/>
          </a:bodyPr>
          <a:lstStyle/>
          <a:p>
            <a:pPr algn="ctr"/>
            <a:r>
              <a:rPr lang="en-US" sz="1800" i="1" dirty="0">
                <a:solidFill>
                  <a:srgbClr val="000000"/>
                </a:solidFill>
                <a:latin typeface="Arial" charset="0"/>
              </a:rPr>
              <a:t>The change in temperature with increasing altitude</a:t>
            </a:r>
            <a:br>
              <a:rPr lang="en-US" sz="1800" i="1" dirty="0">
                <a:solidFill>
                  <a:srgbClr val="000000"/>
                </a:solidFill>
                <a:latin typeface="Arial" charset="0"/>
              </a:rPr>
            </a:br>
            <a:endParaRPr lang="en-US" sz="1800" i="1" dirty="0">
              <a:solidFill>
                <a:srgbClr val="000000"/>
              </a:solidFill>
              <a:latin typeface="Arial" charset="0"/>
            </a:endParaRPr>
          </a:p>
        </p:txBody>
      </p:sp>
      <p:sp>
        <p:nvSpPr>
          <p:cNvPr id="17" name="AutoShape 6"/>
          <p:cNvSpPr>
            <a:spLocks noChangeArrowheads="1"/>
          </p:cNvSpPr>
          <p:nvPr/>
        </p:nvSpPr>
        <p:spPr bwMode="auto">
          <a:xfrm rot="5400000">
            <a:off x="6273043" y="4646125"/>
            <a:ext cx="324046" cy="1271727"/>
          </a:xfrm>
          <a:prstGeom prst="upArrow">
            <a:avLst>
              <a:gd name="adj1" fmla="val 50000"/>
              <a:gd name="adj2" fmla="val 62500"/>
            </a:avLst>
          </a:prstGeom>
          <a:gradFill rotWithShape="0">
            <a:gsLst>
              <a:gs pos="0">
                <a:srgbClr val="C00000"/>
              </a:gs>
              <a:gs pos="100000">
                <a:srgbClr val="FF7C80"/>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18" name="Rectangle 2"/>
          <p:cNvSpPr txBox="1">
            <a:spLocks noChangeArrowheads="1"/>
          </p:cNvSpPr>
          <p:nvPr/>
        </p:nvSpPr>
        <p:spPr>
          <a:xfrm>
            <a:off x="414345" y="4548465"/>
            <a:ext cx="3648075" cy="1143000"/>
          </a:xfrm>
          <a:prstGeom prst="rect">
            <a:avLst/>
          </a:prstGeom>
        </p:spPr>
        <p:txBody>
          <a:bodyP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a:lstStyle>
          <a:p>
            <a:pPr eaLnBrk="1" hangingPunct="1"/>
            <a:r>
              <a:rPr lang="en-US" dirty="0"/>
              <a:t>Inversion</a:t>
            </a:r>
          </a:p>
        </p:txBody>
      </p:sp>
      <p:sp>
        <p:nvSpPr>
          <p:cNvPr id="20" name="Text Box 8"/>
          <p:cNvSpPr txBox="1">
            <a:spLocks noChangeArrowheads="1"/>
          </p:cNvSpPr>
          <p:nvPr/>
        </p:nvSpPr>
        <p:spPr bwMode="auto">
          <a:xfrm>
            <a:off x="862012" y="1434949"/>
            <a:ext cx="1781175" cy="461963"/>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FFFFFF"/>
                </a:solidFill>
              </a:rPr>
              <a:t>Definition:</a:t>
            </a:r>
          </a:p>
        </p:txBody>
      </p:sp>
      <p:sp>
        <p:nvSpPr>
          <p:cNvPr id="21" name="Rectangle 3"/>
          <p:cNvSpPr txBox="1">
            <a:spLocks noChangeArrowheads="1"/>
          </p:cNvSpPr>
          <p:nvPr/>
        </p:nvSpPr>
        <p:spPr>
          <a:xfrm>
            <a:off x="46879" y="5132887"/>
            <a:ext cx="4604724" cy="102558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sz="2400">
                <a:solidFill>
                  <a:srgbClr val="000000"/>
                </a:solidFill>
              </a:rPr>
              <a:t>    When temperature </a:t>
            </a:r>
            <a:r>
              <a:rPr lang="en-US" sz="2400" b="1" i="1">
                <a:solidFill>
                  <a:srgbClr val="C00000"/>
                </a:solidFill>
              </a:rPr>
              <a:t>increases</a:t>
            </a:r>
            <a:r>
              <a:rPr lang="en-US" sz="2400">
                <a:solidFill>
                  <a:srgbClr val="000000"/>
                </a:solidFill>
              </a:rPr>
              <a:t> with increasing altitude.</a:t>
            </a:r>
            <a:endParaRPr lang="en-US" dirty="0">
              <a:solidFill>
                <a:srgbClr val="000000"/>
              </a:solidFill>
            </a:endParaRPr>
          </a:p>
        </p:txBody>
      </p:sp>
    </p:spTree>
    <p:extLst>
      <p:ext uri="{BB962C8B-B14F-4D97-AF65-F5344CB8AC3E}">
        <p14:creationId xmlns:p14="http://schemas.microsoft.com/office/powerpoint/2010/main" val="70400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7058"/>
                                        </p:tgtEl>
                                        <p:attrNameLst>
                                          <p:attrName>style.visibility</p:attrName>
                                        </p:attrNameLst>
                                      </p:cBhvr>
                                      <p:to>
                                        <p:strVal val="visible"/>
                                      </p:to>
                                    </p:set>
                                    <p:anim calcmode="lin" valueType="num">
                                      <p:cBhvr additive="base">
                                        <p:cTn id="7" dur="500" fill="hold"/>
                                        <p:tgtEl>
                                          <p:spTgt spid="557058"/>
                                        </p:tgtEl>
                                        <p:attrNameLst>
                                          <p:attrName>ppt_x</p:attrName>
                                        </p:attrNameLst>
                                      </p:cBhvr>
                                      <p:tavLst>
                                        <p:tav tm="0">
                                          <p:val>
                                            <p:strVal val="#ppt_x"/>
                                          </p:val>
                                        </p:tav>
                                        <p:tav tm="100000">
                                          <p:val>
                                            <p:strVal val="#ppt_x"/>
                                          </p:val>
                                        </p:tav>
                                      </p:tavLst>
                                    </p:anim>
                                    <p:anim calcmode="lin" valueType="num">
                                      <p:cBhvr additive="base">
                                        <p:cTn id="8" dur="500" fill="hold"/>
                                        <p:tgtEl>
                                          <p:spTgt spid="5570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7062"/>
                                        </p:tgtEl>
                                        <p:attrNameLst>
                                          <p:attrName>style.visibility</p:attrName>
                                        </p:attrNameLst>
                                      </p:cBhvr>
                                      <p:to>
                                        <p:strVal val="visible"/>
                                      </p:to>
                                    </p:set>
                                    <p:anim calcmode="lin" valueType="num">
                                      <p:cBhvr additive="base">
                                        <p:cTn id="11" dur="500" fill="hold"/>
                                        <p:tgtEl>
                                          <p:spTgt spid="557062"/>
                                        </p:tgtEl>
                                        <p:attrNameLst>
                                          <p:attrName>ppt_x</p:attrName>
                                        </p:attrNameLst>
                                      </p:cBhvr>
                                      <p:tavLst>
                                        <p:tav tm="0">
                                          <p:val>
                                            <p:strVal val="#ppt_x"/>
                                          </p:val>
                                        </p:tav>
                                        <p:tav tm="100000">
                                          <p:val>
                                            <p:strVal val="#ppt_x"/>
                                          </p:val>
                                        </p:tav>
                                      </p:tavLst>
                                    </p:anim>
                                    <p:anim calcmode="lin" valueType="num">
                                      <p:cBhvr additive="base">
                                        <p:cTn id="12" dur="500" fill="hold"/>
                                        <p:tgtEl>
                                          <p:spTgt spid="55706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7060"/>
                                        </p:tgtEl>
                                        <p:attrNameLst>
                                          <p:attrName>style.visibility</p:attrName>
                                        </p:attrNameLst>
                                      </p:cBhvr>
                                      <p:to>
                                        <p:strVal val="visible"/>
                                      </p:to>
                                    </p:set>
                                    <p:anim calcmode="lin" valueType="num">
                                      <p:cBhvr additive="base">
                                        <p:cTn id="15" dur="500" fill="hold"/>
                                        <p:tgtEl>
                                          <p:spTgt spid="557060"/>
                                        </p:tgtEl>
                                        <p:attrNameLst>
                                          <p:attrName>ppt_x</p:attrName>
                                        </p:attrNameLst>
                                      </p:cBhvr>
                                      <p:tavLst>
                                        <p:tav tm="0">
                                          <p:val>
                                            <p:strVal val="#ppt_x"/>
                                          </p:val>
                                        </p:tav>
                                        <p:tav tm="100000">
                                          <p:val>
                                            <p:strVal val="#ppt_x"/>
                                          </p:val>
                                        </p:tav>
                                      </p:tavLst>
                                    </p:anim>
                                    <p:anim calcmode="lin" valueType="num">
                                      <p:cBhvr additive="base">
                                        <p:cTn id="16" dur="500" fill="hold"/>
                                        <p:tgtEl>
                                          <p:spTgt spid="55706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8" grpId="0" animBg="1"/>
      <p:bldP spid="557060" grpId="0" animBg="1"/>
      <p:bldP spid="557062" grpId="0" animBg="1"/>
      <p:bldP spid="13" grpId="0" animBg="1"/>
      <p:bldP spid="1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609599" y="2076450"/>
            <a:ext cx="5029200" cy="3581400"/>
          </a:xfrm>
          <a:prstGeom prst="rect">
            <a:avLst/>
          </a:prstGeom>
          <a:solidFill>
            <a:schemeClr val="bg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grpSp>
        <p:nvGrpSpPr>
          <p:cNvPr id="26627" name="Group 21"/>
          <p:cNvGrpSpPr>
            <a:grpSpLocks/>
          </p:cNvGrpSpPr>
          <p:nvPr/>
        </p:nvGrpSpPr>
        <p:grpSpPr bwMode="auto">
          <a:xfrm>
            <a:off x="1295906" y="2076450"/>
            <a:ext cx="4343400" cy="3048000"/>
            <a:chOff x="864" y="1632"/>
            <a:chExt cx="2736" cy="1920"/>
          </a:xfrm>
        </p:grpSpPr>
        <p:sp>
          <p:nvSpPr>
            <p:cNvPr id="26643" name="Rectangle 19"/>
            <p:cNvSpPr>
              <a:spLocks noChangeArrowheads="1"/>
            </p:cNvSpPr>
            <p:nvPr/>
          </p:nvSpPr>
          <p:spPr bwMode="auto">
            <a:xfrm>
              <a:off x="864" y="1632"/>
              <a:ext cx="2736" cy="1920"/>
            </a:xfrm>
            <a:prstGeom prst="rect">
              <a:avLst/>
            </a:prstGeom>
            <a:gradFill rotWithShape="0">
              <a:gsLst>
                <a:gs pos="0">
                  <a:srgbClr val="3366CC"/>
                </a:gs>
                <a:gs pos="50000">
                  <a:srgbClr val="FF0000"/>
                </a:gs>
                <a:gs pos="100000">
                  <a:srgbClr val="3366CC"/>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26644" name="Rectangle 20"/>
            <p:cNvSpPr>
              <a:spLocks noChangeArrowheads="1"/>
            </p:cNvSpPr>
            <p:nvPr/>
          </p:nvSpPr>
          <p:spPr bwMode="auto">
            <a:xfrm>
              <a:off x="864" y="2448"/>
              <a:ext cx="2736" cy="960"/>
            </a:xfrm>
            <a:prstGeom prst="rect">
              <a:avLst/>
            </a:prstGeom>
            <a:gradFill rotWithShape="0">
              <a:gsLst>
                <a:gs pos="0">
                  <a:srgbClr val="FF0000"/>
                </a:gs>
                <a:gs pos="100000">
                  <a:srgbClr val="3366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Arial" charset="0"/>
              </a:endParaRPr>
            </a:p>
          </p:txBody>
        </p:sp>
      </p:grpSp>
      <p:sp>
        <p:nvSpPr>
          <p:cNvPr id="26628" name="Rectangle 2"/>
          <p:cNvSpPr>
            <a:spLocks noGrp="1" noChangeArrowheads="1"/>
          </p:cNvSpPr>
          <p:nvPr>
            <p:ph type="title"/>
          </p:nvPr>
        </p:nvSpPr>
        <p:spPr>
          <a:xfrm>
            <a:off x="503305" y="518032"/>
            <a:ext cx="8229600" cy="849726"/>
          </a:xfrm>
        </p:spPr>
        <p:txBody>
          <a:bodyPr/>
          <a:lstStyle/>
          <a:p>
            <a:pPr eaLnBrk="1" hangingPunct="1"/>
            <a:r>
              <a:rPr lang="en-US" dirty="0"/>
              <a:t>Temperature “Inversion”</a:t>
            </a:r>
          </a:p>
        </p:txBody>
      </p:sp>
      <p:sp>
        <p:nvSpPr>
          <p:cNvPr id="26631" name="Text Box 7"/>
          <p:cNvSpPr txBox="1">
            <a:spLocks noChangeArrowheads="1"/>
          </p:cNvSpPr>
          <p:nvPr/>
        </p:nvSpPr>
        <p:spPr bwMode="auto">
          <a:xfrm>
            <a:off x="1403349" y="5108575"/>
            <a:ext cx="1722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00"/>
                </a:solidFill>
                <a:latin typeface="Arial" charset="0"/>
              </a:rPr>
              <a:t>Temperature</a:t>
            </a:r>
          </a:p>
        </p:txBody>
      </p:sp>
      <p:sp>
        <p:nvSpPr>
          <p:cNvPr id="26632" name="Line 8"/>
          <p:cNvSpPr>
            <a:spLocks noChangeShapeType="1"/>
          </p:cNvSpPr>
          <p:nvPr/>
        </p:nvSpPr>
        <p:spPr bwMode="auto">
          <a:xfrm>
            <a:off x="3125787" y="5326063"/>
            <a:ext cx="5334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26633" name="Text Box 9"/>
          <p:cNvSpPr txBox="1">
            <a:spLocks noChangeArrowheads="1"/>
          </p:cNvSpPr>
          <p:nvPr/>
        </p:nvSpPr>
        <p:spPr bwMode="auto">
          <a:xfrm rot="-5400000">
            <a:off x="488156" y="4320381"/>
            <a:ext cx="1128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dirty="0">
                <a:solidFill>
                  <a:srgbClr val="000000"/>
                </a:solidFill>
                <a:latin typeface="Arial" charset="0"/>
              </a:rPr>
              <a:t>Altitude</a:t>
            </a:r>
          </a:p>
        </p:txBody>
      </p:sp>
      <p:sp>
        <p:nvSpPr>
          <p:cNvPr id="26634" name="Line 10"/>
          <p:cNvSpPr>
            <a:spLocks noChangeShapeType="1"/>
          </p:cNvSpPr>
          <p:nvPr/>
        </p:nvSpPr>
        <p:spPr bwMode="auto">
          <a:xfrm flipV="1">
            <a:off x="1098549" y="3116263"/>
            <a:ext cx="0" cy="6096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26635" name="Text Box 13"/>
          <p:cNvSpPr txBox="1">
            <a:spLocks noChangeArrowheads="1"/>
          </p:cNvSpPr>
          <p:nvPr/>
        </p:nvSpPr>
        <p:spPr bwMode="auto">
          <a:xfrm>
            <a:off x="4073435" y="3352800"/>
            <a:ext cx="156536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pPr>
            <a:r>
              <a:rPr lang="en-US" sz="1800" b="1" dirty="0">
                <a:solidFill>
                  <a:srgbClr val="FFFFFF"/>
                </a:solidFill>
                <a:latin typeface="Arial" charset="0"/>
              </a:rPr>
              <a:t>Temperature</a:t>
            </a:r>
          </a:p>
          <a:p>
            <a:pPr algn="ctr" eaLnBrk="1" hangingPunct="1">
              <a:lnSpc>
                <a:spcPct val="80000"/>
              </a:lnSpc>
            </a:pPr>
            <a:r>
              <a:rPr lang="en-US" sz="1800" b="1" dirty="0">
                <a:solidFill>
                  <a:srgbClr val="FFFFFF"/>
                </a:solidFill>
                <a:latin typeface="Arial" charset="0"/>
              </a:rPr>
              <a:t>Inversion</a:t>
            </a:r>
          </a:p>
        </p:txBody>
      </p:sp>
      <p:sp>
        <p:nvSpPr>
          <p:cNvPr id="26636" name="Line 14"/>
          <p:cNvSpPr>
            <a:spLocks noChangeShapeType="1"/>
          </p:cNvSpPr>
          <p:nvPr/>
        </p:nvSpPr>
        <p:spPr bwMode="auto">
          <a:xfrm flipH="1">
            <a:off x="3075185" y="3716337"/>
            <a:ext cx="1087239" cy="979488"/>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26637" name="Text Box 15"/>
          <p:cNvSpPr txBox="1">
            <a:spLocks noChangeArrowheads="1"/>
          </p:cNvSpPr>
          <p:nvPr/>
        </p:nvSpPr>
        <p:spPr bwMode="auto">
          <a:xfrm>
            <a:off x="5772149" y="1847907"/>
            <a:ext cx="35909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pPr>
            <a:r>
              <a:rPr lang="en-US" sz="2800" b="1" dirty="0">
                <a:solidFill>
                  <a:srgbClr val="000000"/>
                </a:solidFill>
                <a:latin typeface="Arial" charset="0"/>
              </a:rPr>
              <a:t>Inversions are </a:t>
            </a:r>
            <a:r>
              <a:rPr lang="en-US" sz="2800" b="1" dirty="0">
                <a:solidFill>
                  <a:srgbClr val="C00000"/>
                </a:solidFill>
                <a:latin typeface="Arial" charset="0"/>
              </a:rPr>
              <a:t>stable layers</a:t>
            </a:r>
            <a:r>
              <a:rPr lang="en-US" sz="2800" b="1" dirty="0">
                <a:solidFill>
                  <a:srgbClr val="000000"/>
                </a:solidFill>
                <a:latin typeface="Arial" charset="0"/>
              </a:rPr>
              <a:t> which inhibit upward motion and smoke dispersal.</a:t>
            </a:r>
            <a:endParaRPr lang="en-US" sz="2800" dirty="0">
              <a:solidFill>
                <a:srgbClr val="000000"/>
              </a:solidFill>
            </a:endParaRPr>
          </a:p>
        </p:txBody>
      </p:sp>
      <p:sp>
        <p:nvSpPr>
          <p:cNvPr id="26638" name="Line 22"/>
          <p:cNvSpPr>
            <a:spLocks noChangeShapeType="1"/>
          </p:cNvSpPr>
          <p:nvPr/>
        </p:nvSpPr>
        <p:spPr bwMode="auto">
          <a:xfrm flipH="1" flipV="1">
            <a:off x="3125787" y="4662104"/>
            <a:ext cx="374451" cy="467491"/>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26639" name="Line 23"/>
          <p:cNvSpPr>
            <a:spLocks noChangeShapeType="1"/>
          </p:cNvSpPr>
          <p:nvPr/>
        </p:nvSpPr>
        <p:spPr bwMode="auto">
          <a:xfrm>
            <a:off x="3004343" y="2525100"/>
            <a:ext cx="1158081" cy="1200763"/>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26640" name="Line 24"/>
          <p:cNvSpPr>
            <a:spLocks noChangeShapeType="1"/>
          </p:cNvSpPr>
          <p:nvPr/>
        </p:nvSpPr>
        <p:spPr bwMode="auto">
          <a:xfrm>
            <a:off x="1311274" y="2971800"/>
            <a:ext cx="4343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26641" name="Line 25"/>
          <p:cNvSpPr>
            <a:spLocks noChangeShapeType="1"/>
          </p:cNvSpPr>
          <p:nvPr/>
        </p:nvSpPr>
        <p:spPr bwMode="auto">
          <a:xfrm>
            <a:off x="1328538" y="4257675"/>
            <a:ext cx="4343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pic>
        <p:nvPicPr>
          <p:cNvPr id="24" name="Picture 2" descr="C:\Users\amanda.graning\AppData\Local\Microsoft\Windows\Temporary Internet Files\Content.IE5\A2KX7EJV\MC90043616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6011" y="4595018"/>
            <a:ext cx="412301" cy="4674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72149" y="4418122"/>
            <a:ext cx="3276600" cy="1815882"/>
          </a:xfrm>
          <a:prstGeom prst="rect">
            <a:avLst/>
          </a:prstGeom>
          <a:noFill/>
        </p:spPr>
        <p:txBody>
          <a:bodyPr wrap="square" rtlCol="0">
            <a:spAutoFit/>
          </a:bodyPr>
          <a:lstStyle/>
          <a:p>
            <a:r>
              <a:rPr lang="en-US" sz="2800" b="1" dirty="0">
                <a:solidFill>
                  <a:srgbClr val="000000"/>
                </a:solidFill>
                <a:latin typeface="Arial" charset="0"/>
              </a:rPr>
              <a:t>Form when Warm or Cold air is brought into the Area (advection)</a:t>
            </a:r>
          </a:p>
        </p:txBody>
      </p:sp>
      <p:sp>
        <p:nvSpPr>
          <p:cNvPr id="26" name="AutoShape 6"/>
          <p:cNvSpPr>
            <a:spLocks noChangeArrowheads="1"/>
          </p:cNvSpPr>
          <p:nvPr/>
        </p:nvSpPr>
        <p:spPr bwMode="auto">
          <a:xfrm rot="5400000">
            <a:off x="2136165" y="2893207"/>
            <a:ext cx="390526" cy="1487513"/>
          </a:xfrm>
          <a:prstGeom prst="upArrow">
            <a:avLst>
              <a:gd name="adj1" fmla="val 50000"/>
              <a:gd name="adj2" fmla="val 62500"/>
            </a:avLst>
          </a:prstGeom>
          <a:gradFill rotWithShape="0">
            <a:gsLst>
              <a:gs pos="0">
                <a:srgbClr val="C00000"/>
              </a:gs>
              <a:gs pos="100000">
                <a:srgbClr val="FF7C80"/>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27" name="AutoShape 6"/>
          <p:cNvSpPr>
            <a:spLocks noChangeArrowheads="1"/>
          </p:cNvSpPr>
          <p:nvPr/>
        </p:nvSpPr>
        <p:spPr bwMode="auto">
          <a:xfrm rot="5400000">
            <a:off x="2118833" y="4208844"/>
            <a:ext cx="367582" cy="1487488"/>
          </a:xfrm>
          <a:prstGeom prst="upArrow">
            <a:avLst>
              <a:gd name="adj1" fmla="val 50000"/>
              <a:gd name="adj2" fmla="val 62500"/>
            </a:avLst>
          </a:prstGeom>
          <a:gradFill rotWithShape="0">
            <a:gsLst>
              <a:gs pos="0">
                <a:srgbClr val="0000CC"/>
              </a:gs>
              <a:gs pos="100000">
                <a:srgbClr val="00B0F0"/>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Tree>
    <p:extLst>
      <p:ext uri="{BB962C8B-B14F-4D97-AF65-F5344CB8AC3E}">
        <p14:creationId xmlns:p14="http://schemas.microsoft.com/office/powerpoint/2010/main" val="2755954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104 0.03888 L -8.33333E-7 -0.07917 " pathEditMode="relative" rAng="0" ptsTypes="AA">
                                      <p:cBhvr>
                                        <p:cTn id="6" dur="2000" fill="hold"/>
                                        <p:tgtEl>
                                          <p:spTgt spid="24"/>
                                        </p:tgtEl>
                                        <p:attrNameLst>
                                          <p:attrName>ppt_x</p:attrName>
                                          <p:attrName>ppt_y</p:attrName>
                                        </p:attrNameLst>
                                      </p:cBhvr>
                                      <p:rCtr x="52" y="-5903"/>
                                    </p:animMotion>
                                  </p:childTnLst>
                                </p:cTn>
                              </p:par>
                              <p:par>
                                <p:cTn id="7" presetID="2" presetClass="entr" presetSubtype="4" fill="hold" grpId="0" nodeType="withEffect">
                                  <p:stCondLst>
                                    <p:cond delay="0"/>
                                  </p:stCondLst>
                                  <p:childTnLst>
                                    <p:set>
                                      <p:cBhvr>
                                        <p:cTn id="8" dur="1" fill="hold">
                                          <p:stCondLst>
                                            <p:cond delay="0"/>
                                          </p:stCondLst>
                                        </p:cTn>
                                        <p:tgtEl>
                                          <p:spTgt spid="26637"/>
                                        </p:tgtEl>
                                        <p:attrNameLst>
                                          <p:attrName>style.visibility</p:attrName>
                                        </p:attrNameLst>
                                      </p:cBhvr>
                                      <p:to>
                                        <p:strVal val="visible"/>
                                      </p:to>
                                    </p:set>
                                    <p:anim calcmode="lin" valueType="num">
                                      <p:cBhvr additive="base">
                                        <p:cTn id="9" dur="500" fill="hold"/>
                                        <p:tgtEl>
                                          <p:spTgt spid="26637"/>
                                        </p:tgtEl>
                                        <p:attrNameLst>
                                          <p:attrName>ppt_x</p:attrName>
                                        </p:attrNameLst>
                                      </p:cBhvr>
                                      <p:tavLst>
                                        <p:tav tm="0">
                                          <p:val>
                                            <p:strVal val="#ppt_x"/>
                                          </p:val>
                                        </p:tav>
                                        <p:tav tm="100000">
                                          <p:val>
                                            <p:strVal val="#ppt_x"/>
                                          </p:val>
                                        </p:tav>
                                      </p:tavLst>
                                    </p:anim>
                                    <p:anim calcmode="lin" valueType="num">
                                      <p:cBhvr additive="base">
                                        <p:cTn id="10" dur="500" fill="hold"/>
                                        <p:tgtEl>
                                          <p:spTgt spid="26637"/>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7" grpId="0"/>
      <p:bldP spid="3" grpId="0"/>
      <p:bldP spid="26" grpId="0" animBg="1"/>
      <p:bldP spid="2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4"/>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charset="0"/>
            </a:endParaRPr>
          </a:p>
        </p:txBody>
      </p:sp>
      <p:pic>
        <p:nvPicPr>
          <p:cNvPr id="66563" name="Picture 2" descr="4 Types of Inver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153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3"/>
          <p:cNvSpPr txBox="1">
            <a:spLocks noChangeArrowheads="1"/>
          </p:cNvSpPr>
          <p:nvPr/>
        </p:nvSpPr>
        <p:spPr bwMode="auto">
          <a:xfrm>
            <a:off x="2133600" y="152400"/>
            <a:ext cx="5006975" cy="5794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FFFF00"/>
                </a:solidFill>
              </a:rPr>
              <a:t>Four Types of Inversions</a:t>
            </a:r>
          </a:p>
        </p:txBody>
      </p:sp>
      <p:sp>
        <p:nvSpPr>
          <p:cNvPr id="395268" name="Line 4"/>
          <p:cNvSpPr>
            <a:spLocks noChangeShapeType="1"/>
          </p:cNvSpPr>
          <p:nvPr/>
        </p:nvSpPr>
        <p:spPr bwMode="auto">
          <a:xfrm>
            <a:off x="1905000" y="2057400"/>
            <a:ext cx="457200" cy="685800"/>
          </a:xfrm>
          <a:prstGeom prst="line">
            <a:avLst/>
          </a:prstGeom>
          <a:noFill/>
          <a:ln w="101600">
            <a:solidFill>
              <a:srgbClr val="FFFF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395269" name="Line 5"/>
          <p:cNvSpPr>
            <a:spLocks noChangeShapeType="1"/>
          </p:cNvSpPr>
          <p:nvPr/>
        </p:nvSpPr>
        <p:spPr bwMode="auto">
          <a:xfrm flipH="1">
            <a:off x="5486400" y="1600200"/>
            <a:ext cx="381000" cy="685800"/>
          </a:xfrm>
          <a:prstGeom prst="line">
            <a:avLst/>
          </a:prstGeom>
          <a:noFill/>
          <a:ln w="101600">
            <a:solidFill>
              <a:srgbClr val="0000CC"/>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395270" name="Line 6"/>
          <p:cNvSpPr>
            <a:spLocks noChangeShapeType="1"/>
          </p:cNvSpPr>
          <p:nvPr/>
        </p:nvSpPr>
        <p:spPr bwMode="auto">
          <a:xfrm>
            <a:off x="3048000" y="4191000"/>
            <a:ext cx="381000" cy="609600"/>
          </a:xfrm>
          <a:prstGeom prst="line">
            <a:avLst/>
          </a:prstGeom>
          <a:noFill/>
          <a:ln w="101600">
            <a:solidFill>
              <a:srgbClr val="FF00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395271" name="Line 7"/>
          <p:cNvSpPr>
            <a:spLocks noChangeShapeType="1"/>
          </p:cNvSpPr>
          <p:nvPr/>
        </p:nvSpPr>
        <p:spPr bwMode="auto">
          <a:xfrm flipH="1">
            <a:off x="7696200" y="4343400"/>
            <a:ext cx="381000" cy="685800"/>
          </a:xfrm>
          <a:prstGeom prst="line">
            <a:avLst/>
          </a:prstGeom>
          <a:noFill/>
          <a:ln w="101600">
            <a:solidFill>
              <a:srgbClr val="FF66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395272" name="Line 8"/>
          <p:cNvSpPr>
            <a:spLocks noChangeShapeType="1"/>
          </p:cNvSpPr>
          <p:nvPr/>
        </p:nvSpPr>
        <p:spPr bwMode="auto">
          <a:xfrm flipH="1">
            <a:off x="4038600" y="2209800"/>
            <a:ext cx="304800" cy="609600"/>
          </a:xfrm>
          <a:prstGeom prst="line">
            <a:avLst/>
          </a:prstGeom>
          <a:noFill/>
          <a:ln w="101600">
            <a:solidFill>
              <a:srgbClr val="FFFF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395273" name="Line 9"/>
          <p:cNvSpPr>
            <a:spLocks noChangeShapeType="1"/>
          </p:cNvSpPr>
          <p:nvPr/>
        </p:nvSpPr>
        <p:spPr bwMode="auto">
          <a:xfrm flipH="1">
            <a:off x="1752600" y="4191000"/>
            <a:ext cx="304800" cy="609600"/>
          </a:xfrm>
          <a:prstGeom prst="line">
            <a:avLst/>
          </a:prstGeom>
          <a:noFill/>
          <a:ln w="101600">
            <a:solidFill>
              <a:srgbClr val="FF00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395274" name="Line 10"/>
          <p:cNvSpPr>
            <a:spLocks noChangeShapeType="1"/>
          </p:cNvSpPr>
          <p:nvPr/>
        </p:nvSpPr>
        <p:spPr bwMode="auto">
          <a:xfrm>
            <a:off x="5257800" y="4419600"/>
            <a:ext cx="228600" cy="685800"/>
          </a:xfrm>
          <a:prstGeom prst="line">
            <a:avLst/>
          </a:prstGeom>
          <a:noFill/>
          <a:ln w="101600">
            <a:solidFill>
              <a:srgbClr val="FF66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66572"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n-US" sz="1000">
                <a:solidFill>
                  <a:srgbClr val="DDDDDD"/>
                </a:solidFill>
                <a:latin typeface="Arial" charset="0"/>
              </a:rPr>
              <a:t>6-</a:t>
            </a:r>
            <a:fld id="{6743FB99-BAED-4C90-B7F8-8EE03DB87BB4}" type="slidenum">
              <a:rPr lang="en-US" sz="1000">
                <a:solidFill>
                  <a:srgbClr val="DDDDDD"/>
                </a:solidFill>
                <a:latin typeface="Arial" charset="0"/>
              </a:rPr>
              <a:pPr algn="r"/>
              <a:t>75</a:t>
            </a:fld>
            <a:r>
              <a:rPr lang="en-US" sz="1000">
                <a:solidFill>
                  <a:srgbClr val="DDDDDD"/>
                </a:solidFill>
                <a:latin typeface="Arial" charset="0"/>
              </a:rPr>
              <a:t>-S290-EP</a:t>
            </a:r>
          </a:p>
        </p:txBody>
      </p:sp>
    </p:spTree>
    <p:extLst>
      <p:ext uri="{BB962C8B-B14F-4D97-AF65-F5344CB8AC3E}">
        <p14:creationId xmlns:p14="http://schemas.microsoft.com/office/powerpoint/2010/main" val="339954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5268"/>
                                        </p:tgtEl>
                                        <p:attrNameLst>
                                          <p:attrName>style.visibility</p:attrName>
                                        </p:attrNameLst>
                                      </p:cBhvr>
                                      <p:to>
                                        <p:strVal val="visible"/>
                                      </p:to>
                                    </p:set>
                                    <p:animEffect transition="in" filter="wipe(up)">
                                      <p:cBhvr>
                                        <p:cTn id="7" dur="1000"/>
                                        <p:tgtEl>
                                          <p:spTgt spid="39526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5272"/>
                                        </p:tgtEl>
                                        <p:attrNameLst>
                                          <p:attrName>style.visibility</p:attrName>
                                        </p:attrNameLst>
                                      </p:cBhvr>
                                      <p:to>
                                        <p:strVal val="visible"/>
                                      </p:to>
                                    </p:set>
                                    <p:animEffect transition="in" filter="wipe(up)">
                                      <p:cBhvr>
                                        <p:cTn id="10" dur="1000"/>
                                        <p:tgtEl>
                                          <p:spTgt spid="3952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95269"/>
                                        </p:tgtEl>
                                        <p:attrNameLst>
                                          <p:attrName>style.visibility</p:attrName>
                                        </p:attrNameLst>
                                      </p:cBhvr>
                                      <p:to>
                                        <p:strVal val="visible"/>
                                      </p:to>
                                    </p:set>
                                    <p:animEffect transition="in" filter="wipe(up)">
                                      <p:cBhvr>
                                        <p:cTn id="15" dur="1000"/>
                                        <p:tgtEl>
                                          <p:spTgt spid="39526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95273"/>
                                        </p:tgtEl>
                                        <p:attrNameLst>
                                          <p:attrName>style.visibility</p:attrName>
                                        </p:attrNameLst>
                                      </p:cBhvr>
                                      <p:to>
                                        <p:strVal val="visible"/>
                                      </p:to>
                                    </p:set>
                                    <p:animEffect transition="in" filter="wipe(up)">
                                      <p:cBhvr>
                                        <p:cTn id="20" dur="1000"/>
                                        <p:tgtEl>
                                          <p:spTgt spid="39527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95270"/>
                                        </p:tgtEl>
                                        <p:attrNameLst>
                                          <p:attrName>style.visibility</p:attrName>
                                        </p:attrNameLst>
                                      </p:cBhvr>
                                      <p:to>
                                        <p:strVal val="visible"/>
                                      </p:to>
                                    </p:set>
                                    <p:animEffect transition="in" filter="wipe(up)">
                                      <p:cBhvr>
                                        <p:cTn id="23" dur="1000"/>
                                        <p:tgtEl>
                                          <p:spTgt spid="39527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95274"/>
                                        </p:tgtEl>
                                        <p:attrNameLst>
                                          <p:attrName>style.visibility</p:attrName>
                                        </p:attrNameLst>
                                      </p:cBhvr>
                                      <p:to>
                                        <p:strVal val="visible"/>
                                      </p:to>
                                    </p:set>
                                    <p:animEffect transition="in" filter="wipe(up)">
                                      <p:cBhvr>
                                        <p:cTn id="28" dur="1000"/>
                                        <p:tgtEl>
                                          <p:spTgt spid="39527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95271"/>
                                        </p:tgtEl>
                                        <p:attrNameLst>
                                          <p:attrName>style.visibility</p:attrName>
                                        </p:attrNameLst>
                                      </p:cBhvr>
                                      <p:to>
                                        <p:strVal val="visible"/>
                                      </p:to>
                                    </p:set>
                                    <p:animEffect transition="in" filter="wipe(up)">
                                      <p:cBhvr>
                                        <p:cTn id="31" dur="1000"/>
                                        <p:tgtEl>
                                          <p:spTgt spid="395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8" grpId="0" animBg="1"/>
      <p:bldP spid="395269" grpId="0" animBg="1"/>
      <p:bldP spid="395270" grpId="0" animBg="1"/>
      <p:bldP spid="395271" grpId="0" animBg="1"/>
      <p:bldP spid="395272" grpId="0" animBg="1"/>
      <p:bldP spid="395273" grpId="0" animBg="1"/>
      <p:bldP spid="39527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649942"/>
            <a:ext cx="8534400" cy="1066800"/>
          </a:xfrm>
        </p:spPr>
        <p:txBody>
          <a:bodyPr/>
          <a:lstStyle/>
          <a:p>
            <a:pPr eaLnBrk="1" hangingPunct="1"/>
            <a:r>
              <a:rPr lang="en-US" sz="3600" dirty="0"/>
              <a:t>Formation of </a:t>
            </a:r>
            <a:br>
              <a:rPr lang="en-US" sz="3600" dirty="0"/>
            </a:br>
            <a:r>
              <a:rPr lang="en-US" sz="3600" dirty="0"/>
              <a:t>Nighttime Inversion</a:t>
            </a:r>
          </a:p>
        </p:txBody>
      </p:sp>
      <p:sp>
        <p:nvSpPr>
          <p:cNvPr id="29700" name="Rectangle 4"/>
          <p:cNvSpPr>
            <a:spLocks noChangeArrowheads="1"/>
          </p:cNvSpPr>
          <p:nvPr/>
        </p:nvSpPr>
        <p:spPr bwMode="auto">
          <a:xfrm>
            <a:off x="742950" y="2114254"/>
            <a:ext cx="7772400" cy="4286546"/>
          </a:xfrm>
          <a:prstGeom prst="rect">
            <a:avLst/>
          </a:prstGeom>
          <a:solidFill>
            <a:schemeClr val="bg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29701" name="Rectangle 5"/>
          <p:cNvSpPr>
            <a:spLocks noChangeArrowheads="1"/>
          </p:cNvSpPr>
          <p:nvPr/>
        </p:nvSpPr>
        <p:spPr bwMode="auto">
          <a:xfrm flipH="1">
            <a:off x="6400800" y="5105400"/>
            <a:ext cx="1828800" cy="609600"/>
          </a:xfrm>
          <a:prstGeom prst="rect">
            <a:avLst/>
          </a:prstGeom>
          <a:gradFill rotWithShape="0">
            <a:gsLst>
              <a:gs pos="0">
                <a:srgbClr val="CC3300"/>
              </a:gs>
              <a:gs pos="100000">
                <a:srgbClr val="3399FF"/>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29702" name="Rectangle 6"/>
          <p:cNvSpPr>
            <a:spLocks noChangeArrowheads="1"/>
          </p:cNvSpPr>
          <p:nvPr/>
        </p:nvSpPr>
        <p:spPr bwMode="auto">
          <a:xfrm>
            <a:off x="4038600" y="5524500"/>
            <a:ext cx="1600200" cy="190500"/>
          </a:xfrm>
          <a:prstGeom prst="rect">
            <a:avLst/>
          </a:prstGeom>
          <a:gradFill rotWithShape="0">
            <a:gsLst>
              <a:gs pos="0">
                <a:srgbClr val="CC0000"/>
              </a:gs>
              <a:gs pos="100000">
                <a:srgbClr val="3399FF"/>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29723" name="Line 10"/>
          <p:cNvSpPr>
            <a:spLocks noChangeShapeType="1"/>
          </p:cNvSpPr>
          <p:nvPr/>
        </p:nvSpPr>
        <p:spPr bwMode="auto">
          <a:xfrm>
            <a:off x="914400" y="3848100"/>
            <a:ext cx="1552175" cy="1828800"/>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06" name="Line 13"/>
          <p:cNvSpPr>
            <a:spLocks noChangeShapeType="1"/>
          </p:cNvSpPr>
          <p:nvPr/>
        </p:nvSpPr>
        <p:spPr bwMode="auto">
          <a:xfrm flipH="1">
            <a:off x="4724400" y="5524500"/>
            <a:ext cx="114300" cy="114300"/>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09" name="Line 16"/>
          <p:cNvSpPr>
            <a:spLocks noChangeShapeType="1"/>
          </p:cNvSpPr>
          <p:nvPr/>
        </p:nvSpPr>
        <p:spPr bwMode="auto">
          <a:xfrm>
            <a:off x="6569849" y="3780545"/>
            <a:ext cx="1050151" cy="1324855"/>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0" name="Line 17"/>
          <p:cNvSpPr>
            <a:spLocks noChangeShapeType="1"/>
          </p:cNvSpPr>
          <p:nvPr/>
        </p:nvSpPr>
        <p:spPr bwMode="auto">
          <a:xfrm flipH="1">
            <a:off x="7010400" y="5105400"/>
            <a:ext cx="609600" cy="533400"/>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1" name="Text Box 18"/>
          <p:cNvSpPr txBox="1">
            <a:spLocks noChangeArrowheads="1"/>
          </p:cNvSpPr>
          <p:nvPr/>
        </p:nvSpPr>
        <p:spPr bwMode="auto">
          <a:xfrm>
            <a:off x="914400" y="2173198"/>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dirty="0">
                <a:solidFill>
                  <a:srgbClr val="000000"/>
                </a:solidFill>
                <a:latin typeface="Arial" charset="0"/>
              </a:rPr>
              <a:t>Late afternoon</a:t>
            </a:r>
          </a:p>
        </p:txBody>
      </p:sp>
      <p:sp>
        <p:nvSpPr>
          <p:cNvPr id="29712" name="Text Box 19"/>
          <p:cNvSpPr txBox="1">
            <a:spLocks noChangeArrowheads="1"/>
          </p:cNvSpPr>
          <p:nvPr/>
        </p:nvSpPr>
        <p:spPr bwMode="auto">
          <a:xfrm>
            <a:off x="4038600" y="2257924"/>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dirty="0">
                <a:solidFill>
                  <a:srgbClr val="000000"/>
                </a:solidFill>
                <a:latin typeface="Arial" charset="0"/>
              </a:rPr>
              <a:t>Evening</a:t>
            </a:r>
          </a:p>
        </p:txBody>
      </p:sp>
      <p:sp>
        <p:nvSpPr>
          <p:cNvPr id="29713" name="Text Box 20"/>
          <p:cNvSpPr txBox="1">
            <a:spLocks noChangeArrowheads="1"/>
          </p:cNvSpPr>
          <p:nvPr/>
        </p:nvSpPr>
        <p:spPr bwMode="auto">
          <a:xfrm>
            <a:off x="6400800" y="227309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dirty="0">
                <a:solidFill>
                  <a:srgbClr val="000000"/>
                </a:solidFill>
                <a:latin typeface="Arial" charset="0"/>
              </a:rPr>
              <a:t>Overnight</a:t>
            </a:r>
          </a:p>
        </p:txBody>
      </p:sp>
      <p:sp>
        <p:nvSpPr>
          <p:cNvPr id="29714" name="Line 21"/>
          <p:cNvSpPr>
            <a:spLocks noChangeShapeType="1"/>
          </p:cNvSpPr>
          <p:nvPr/>
        </p:nvSpPr>
        <p:spPr bwMode="auto">
          <a:xfrm>
            <a:off x="685800" y="5715000"/>
            <a:ext cx="7772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5" name="Line 22"/>
          <p:cNvSpPr>
            <a:spLocks noChangeShapeType="1"/>
          </p:cNvSpPr>
          <p:nvPr/>
        </p:nvSpPr>
        <p:spPr bwMode="auto">
          <a:xfrm>
            <a:off x="2576712" y="3576561"/>
            <a:ext cx="0" cy="1833639"/>
          </a:xfrm>
          <a:prstGeom prst="line">
            <a:avLst/>
          </a:prstGeom>
          <a:noFill/>
          <a:ln w="57150">
            <a:solidFill>
              <a:srgbClr val="FFC000"/>
            </a:solidFill>
            <a:round/>
            <a:headEnd/>
            <a:tailEnd type="triangle" w="med" len="med"/>
          </a:ln>
          <a:effectLst>
            <a:innerShdw blurRad="63500" dist="50800" dir="13500000">
              <a:schemeClr val="tx1">
                <a:alpha val="50000"/>
              </a:schemeClr>
            </a:innerShdw>
          </a:effectLst>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6" name="Text Box 23"/>
          <p:cNvSpPr txBox="1">
            <a:spLocks noChangeArrowheads="1"/>
          </p:cNvSpPr>
          <p:nvPr/>
        </p:nvSpPr>
        <p:spPr bwMode="auto">
          <a:xfrm>
            <a:off x="1876707" y="4060116"/>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b="1" dirty="0">
                <a:solidFill>
                  <a:srgbClr val="000000"/>
                </a:solidFill>
                <a:latin typeface="Arial" charset="0"/>
              </a:rPr>
              <a:t>Sun heats the ground</a:t>
            </a:r>
          </a:p>
        </p:txBody>
      </p:sp>
      <p:sp>
        <p:nvSpPr>
          <p:cNvPr id="29717" name="Line 24"/>
          <p:cNvSpPr>
            <a:spLocks noChangeShapeType="1"/>
          </p:cNvSpPr>
          <p:nvPr/>
        </p:nvSpPr>
        <p:spPr bwMode="auto">
          <a:xfrm flipV="1">
            <a:off x="4572000" y="3886200"/>
            <a:ext cx="0" cy="1752600"/>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8" name="Text Box 25"/>
          <p:cNvSpPr txBox="1">
            <a:spLocks noChangeArrowheads="1"/>
          </p:cNvSpPr>
          <p:nvPr/>
        </p:nvSpPr>
        <p:spPr bwMode="auto">
          <a:xfrm>
            <a:off x="5208865" y="3886200"/>
            <a:ext cx="129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b="1" dirty="0">
                <a:solidFill>
                  <a:srgbClr val="000000"/>
                </a:solidFill>
                <a:latin typeface="Arial" charset="0"/>
              </a:rPr>
              <a:t>Ground radiates </a:t>
            </a:r>
            <a:br>
              <a:rPr lang="en-US" sz="2000" b="1" dirty="0">
                <a:solidFill>
                  <a:srgbClr val="000000"/>
                </a:solidFill>
                <a:latin typeface="Arial" charset="0"/>
              </a:rPr>
            </a:br>
            <a:r>
              <a:rPr lang="en-US" sz="2000" b="1" dirty="0">
                <a:solidFill>
                  <a:srgbClr val="000000"/>
                </a:solidFill>
                <a:latin typeface="Arial" charset="0"/>
              </a:rPr>
              <a:t>heat</a:t>
            </a:r>
          </a:p>
        </p:txBody>
      </p:sp>
      <p:sp>
        <p:nvSpPr>
          <p:cNvPr id="29719" name="Text Box 26"/>
          <p:cNvSpPr txBox="1">
            <a:spLocks noChangeArrowheads="1"/>
          </p:cNvSpPr>
          <p:nvPr/>
        </p:nvSpPr>
        <p:spPr bwMode="auto">
          <a:xfrm>
            <a:off x="6400800" y="51816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b="1">
                <a:solidFill>
                  <a:srgbClr val="FFFFFF"/>
                </a:solidFill>
                <a:latin typeface="Arial" charset="0"/>
              </a:rPr>
              <a:t>INVERSION</a:t>
            </a:r>
          </a:p>
        </p:txBody>
      </p:sp>
      <p:sp>
        <p:nvSpPr>
          <p:cNvPr id="29720" name="Line 27"/>
          <p:cNvSpPr>
            <a:spLocks noChangeShapeType="1"/>
          </p:cNvSpPr>
          <p:nvPr/>
        </p:nvSpPr>
        <p:spPr bwMode="auto">
          <a:xfrm>
            <a:off x="3573076" y="3886200"/>
            <a:ext cx="1265624" cy="1638299"/>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8" name="Line 10"/>
          <p:cNvSpPr>
            <a:spLocks noChangeShapeType="1"/>
          </p:cNvSpPr>
          <p:nvPr/>
        </p:nvSpPr>
        <p:spPr bwMode="auto">
          <a:xfrm flipV="1">
            <a:off x="594739" y="2750884"/>
            <a:ext cx="0" cy="2918239"/>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29" name="Text Box 9"/>
          <p:cNvSpPr txBox="1">
            <a:spLocks noChangeArrowheads="1"/>
          </p:cNvSpPr>
          <p:nvPr/>
        </p:nvSpPr>
        <p:spPr bwMode="auto">
          <a:xfrm rot="-5400000">
            <a:off x="-230806" y="4252118"/>
            <a:ext cx="1128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dirty="0">
                <a:solidFill>
                  <a:srgbClr val="000000"/>
                </a:solidFill>
                <a:latin typeface="Arial" charset="0"/>
              </a:rPr>
              <a:t>Altitude</a:t>
            </a:r>
          </a:p>
        </p:txBody>
      </p:sp>
      <p:pic>
        <p:nvPicPr>
          <p:cNvPr id="163842" name="Picture 2" descr="C:\Users\amanda.graning\AppData\Local\Microsoft\Windows\Temporary Internet Files\Content.IE5\QNMFY65I\MC900440405[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7415" y="2576121"/>
            <a:ext cx="818585" cy="818585"/>
          </a:xfrm>
          <a:prstGeom prst="rect">
            <a:avLst/>
          </a:prstGeom>
          <a:noFill/>
          <a:extLst>
            <a:ext uri="{909E8E84-426E-40DD-AFC4-6F175D3DCCD1}">
              <a14:hiddenFill xmlns:a14="http://schemas.microsoft.com/office/drawing/2010/main">
                <a:solidFill>
                  <a:srgbClr val="FFFFFF"/>
                </a:solidFill>
              </a14:hiddenFill>
            </a:ext>
          </a:extLst>
        </p:spPr>
      </p:pic>
      <p:pic>
        <p:nvPicPr>
          <p:cNvPr id="163843" name="Picture 3" descr="C:\Users\amanda.graning\AppData\Local\Microsoft\Windows\Temporary Internet Files\Content.IE5\8CQPXODX\MC90043259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572" y="2654799"/>
            <a:ext cx="718693" cy="718693"/>
          </a:xfrm>
          <a:prstGeom prst="rect">
            <a:avLst/>
          </a:prstGeom>
          <a:noFill/>
          <a:extLst>
            <a:ext uri="{909E8E84-426E-40DD-AFC4-6F175D3DCCD1}">
              <a14:hiddenFill xmlns:a14="http://schemas.microsoft.com/office/drawing/2010/main">
                <a:solidFill>
                  <a:srgbClr val="FFFFFF"/>
                </a:solidFill>
              </a14:hiddenFill>
            </a:ext>
          </a:extLst>
        </p:spPr>
      </p:pic>
      <p:sp>
        <p:nvSpPr>
          <p:cNvPr id="32" name="Line 24"/>
          <p:cNvSpPr>
            <a:spLocks noChangeShapeType="1"/>
          </p:cNvSpPr>
          <p:nvPr/>
        </p:nvSpPr>
        <p:spPr bwMode="auto">
          <a:xfrm flipV="1">
            <a:off x="8043902" y="3886199"/>
            <a:ext cx="0" cy="1752600"/>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Tree>
    <p:extLst>
      <p:ext uri="{BB962C8B-B14F-4D97-AF65-F5344CB8AC3E}">
        <p14:creationId xmlns:p14="http://schemas.microsoft.com/office/powerpoint/2010/main" val="41171659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ChangeArrowheads="1"/>
          </p:cNvSpPr>
          <p:nvPr/>
        </p:nvSpPr>
        <p:spPr bwMode="auto">
          <a:xfrm>
            <a:off x="742950" y="2215058"/>
            <a:ext cx="7772400" cy="3916801"/>
          </a:xfrm>
          <a:prstGeom prst="rect">
            <a:avLst/>
          </a:prstGeom>
          <a:solidFill>
            <a:schemeClr val="bg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29723" name="Line 10"/>
          <p:cNvSpPr>
            <a:spLocks noChangeShapeType="1"/>
          </p:cNvSpPr>
          <p:nvPr/>
        </p:nvSpPr>
        <p:spPr bwMode="auto">
          <a:xfrm>
            <a:off x="6491727" y="3860266"/>
            <a:ext cx="1552175" cy="1828800"/>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4" name="Line 21"/>
          <p:cNvSpPr>
            <a:spLocks noChangeShapeType="1"/>
          </p:cNvSpPr>
          <p:nvPr/>
        </p:nvSpPr>
        <p:spPr bwMode="auto">
          <a:xfrm>
            <a:off x="724220" y="5715000"/>
            <a:ext cx="7772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5" name="Line 22"/>
          <p:cNvSpPr>
            <a:spLocks noChangeShapeType="1"/>
          </p:cNvSpPr>
          <p:nvPr/>
        </p:nvSpPr>
        <p:spPr bwMode="auto">
          <a:xfrm>
            <a:off x="7972183" y="3584642"/>
            <a:ext cx="0" cy="1731826"/>
          </a:xfrm>
          <a:prstGeom prst="line">
            <a:avLst/>
          </a:prstGeom>
          <a:noFill/>
          <a:ln w="57150">
            <a:solidFill>
              <a:srgbClr val="FFC000"/>
            </a:solidFill>
            <a:round/>
            <a:headEnd/>
            <a:tailEnd type="triangle" w="med" len="med"/>
          </a:ln>
          <a:effectLst>
            <a:innerShdw blurRad="63500" dist="50800" dir="13500000">
              <a:schemeClr val="tx1">
                <a:alpha val="50000"/>
              </a:schemeClr>
            </a:innerShdw>
          </a:effectLst>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8" name="Text Box 25"/>
          <p:cNvSpPr txBox="1">
            <a:spLocks noChangeArrowheads="1"/>
          </p:cNvSpPr>
          <p:nvPr/>
        </p:nvSpPr>
        <p:spPr bwMode="auto">
          <a:xfrm>
            <a:off x="4808518" y="3807399"/>
            <a:ext cx="129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b="1" dirty="0">
                <a:solidFill>
                  <a:srgbClr val="000000"/>
                </a:solidFill>
                <a:latin typeface="Arial" charset="0"/>
              </a:rPr>
              <a:t>Ground Absorbs </a:t>
            </a:r>
            <a:br>
              <a:rPr lang="en-US" sz="2000" b="1" dirty="0">
                <a:solidFill>
                  <a:srgbClr val="000000"/>
                </a:solidFill>
                <a:latin typeface="Arial" charset="0"/>
              </a:rPr>
            </a:br>
            <a:r>
              <a:rPr lang="en-US" sz="2000" b="1" dirty="0">
                <a:solidFill>
                  <a:srgbClr val="000000"/>
                </a:solidFill>
                <a:latin typeface="Arial" charset="0"/>
              </a:rPr>
              <a:t>Heat</a:t>
            </a:r>
          </a:p>
        </p:txBody>
      </p:sp>
      <p:sp>
        <p:nvSpPr>
          <p:cNvPr id="28" name="Line 10"/>
          <p:cNvSpPr>
            <a:spLocks noChangeShapeType="1"/>
          </p:cNvSpPr>
          <p:nvPr/>
        </p:nvSpPr>
        <p:spPr bwMode="auto">
          <a:xfrm flipV="1">
            <a:off x="594739" y="2750884"/>
            <a:ext cx="0" cy="2918239"/>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29" name="Text Box 9"/>
          <p:cNvSpPr txBox="1">
            <a:spLocks noChangeArrowheads="1"/>
          </p:cNvSpPr>
          <p:nvPr/>
        </p:nvSpPr>
        <p:spPr bwMode="auto">
          <a:xfrm rot="-5400000">
            <a:off x="-230806" y="4252118"/>
            <a:ext cx="1128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dirty="0">
                <a:solidFill>
                  <a:srgbClr val="000000"/>
                </a:solidFill>
                <a:latin typeface="Arial" charset="0"/>
              </a:rPr>
              <a:t>Altitude</a:t>
            </a:r>
          </a:p>
        </p:txBody>
      </p:sp>
      <p:sp>
        <p:nvSpPr>
          <p:cNvPr id="29701" name="Rectangle 5"/>
          <p:cNvSpPr>
            <a:spLocks noChangeArrowheads="1"/>
          </p:cNvSpPr>
          <p:nvPr/>
        </p:nvSpPr>
        <p:spPr bwMode="auto">
          <a:xfrm flipH="1">
            <a:off x="1351138" y="5066846"/>
            <a:ext cx="1828800" cy="609600"/>
          </a:xfrm>
          <a:prstGeom prst="rect">
            <a:avLst/>
          </a:prstGeom>
          <a:gradFill rotWithShape="0">
            <a:gsLst>
              <a:gs pos="0">
                <a:srgbClr val="CC3300"/>
              </a:gs>
              <a:gs pos="100000">
                <a:srgbClr val="3399FF"/>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29709" name="Line 16"/>
          <p:cNvSpPr>
            <a:spLocks noChangeShapeType="1"/>
          </p:cNvSpPr>
          <p:nvPr/>
        </p:nvSpPr>
        <p:spPr bwMode="auto">
          <a:xfrm>
            <a:off x="1520187" y="3741991"/>
            <a:ext cx="1050151" cy="1324855"/>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0" name="Line 17"/>
          <p:cNvSpPr>
            <a:spLocks noChangeShapeType="1"/>
          </p:cNvSpPr>
          <p:nvPr/>
        </p:nvSpPr>
        <p:spPr bwMode="auto">
          <a:xfrm flipH="1">
            <a:off x="1960738" y="5066846"/>
            <a:ext cx="609600" cy="533400"/>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9" name="Text Box 26"/>
          <p:cNvSpPr txBox="1">
            <a:spLocks noChangeArrowheads="1"/>
          </p:cNvSpPr>
          <p:nvPr/>
        </p:nvSpPr>
        <p:spPr bwMode="auto">
          <a:xfrm>
            <a:off x="1351138" y="5143046"/>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b="1" dirty="0">
                <a:solidFill>
                  <a:srgbClr val="FFFFFF"/>
                </a:solidFill>
                <a:latin typeface="Arial" charset="0"/>
              </a:rPr>
              <a:t>INVERSION</a:t>
            </a:r>
          </a:p>
        </p:txBody>
      </p:sp>
      <p:pic>
        <p:nvPicPr>
          <p:cNvPr id="163842" name="Picture 2" descr="C:\Users\amanda.graning\AppData\Local\Microsoft\Windows\Temporary Internet Files\Content.IE5\QNMFY65I\MC900440405[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1335" y="2405249"/>
            <a:ext cx="1012447" cy="1012447"/>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9"/>
          <p:cNvSpPr txBox="1">
            <a:spLocks noChangeArrowheads="1"/>
          </p:cNvSpPr>
          <p:nvPr/>
        </p:nvSpPr>
        <p:spPr bwMode="auto">
          <a:xfrm>
            <a:off x="6633782" y="2722642"/>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dirty="0">
                <a:solidFill>
                  <a:srgbClr val="000000"/>
                </a:solidFill>
                <a:latin typeface="Arial" charset="0"/>
              </a:rPr>
              <a:t>Noon time</a:t>
            </a:r>
          </a:p>
        </p:txBody>
      </p:sp>
      <p:sp>
        <p:nvSpPr>
          <p:cNvPr id="26" name="Text Box 10"/>
          <p:cNvSpPr txBox="1">
            <a:spLocks noChangeArrowheads="1"/>
          </p:cNvSpPr>
          <p:nvPr/>
        </p:nvSpPr>
        <p:spPr bwMode="auto">
          <a:xfrm>
            <a:off x="3786027" y="2722642"/>
            <a:ext cx="187674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dirty="0">
                <a:solidFill>
                  <a:srgbClr val="000000"/>
                </a:solidFill>
                <a:latin typeface="Arial" charset="0"/>
              </a:rPr>
              <a:t>Mid morning</a:t>
            </a:r>
          </a:p>
        </p:txBody>
      </p:sp>
      <p:sp>
        <p:nvSpPr>
          <p:cNvPr id="27" name="Text Box 18"/>
          <p:cNvSpPr txBox="1">
            <a:spLocks noChangeArrowheads="1"/>
          </p:cNvSpPr>
          <p:nvPr/>
        </p:nvSpPr>
        <p:spPr bwMode="auto">
          <a:xfrm>
            <a:off x="1627763" y="2668044"/>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dirty="0">
                <a:solidFill>
                  <a:srgbClr val="000000"/>
                </a:solidFill>
                <a:latin typeface="Arial" charset="0"/>
              </a:rPr>
              <a:t>Sunrise</a:t>
            </a:r>
          </a:p>
        </p:txBody>
      </p:sp>
      <p:sp>
        <p:nvSpPr>
          <p:cNvPr id="30" name="Rectangle 27"/>
          <p:cNvSpPr>
            <a:spLocks noChangeArrowheads="1"/>
          </p:cNvSpPr>
          <p:nvPr/>
        </p:nvSpPr>
        <p:spPr bwMode="auto">
          <a:xfrm flipH="1">
            <a:off x="3888118" y="5066846"/>
            <a:ext cx="1733217" cy="609734"/>
          </a:xfrm>
          <a:prstGeom prst="rect">
            <a:avLst/>
          </a:prstGeom>
          <a:gradFill rotWithShape="0">
            <a:gsLst>
              <a:gs pos="0">
                <a:srgbClr val="CC3300"/>
              </a:gs>
              <a:gs pos="50000">
                <a:srgbClr val="3399FF"/>
              </a:gs>
              <a:gs pos="100000">
                <a:srgbClr val="CC3300"/>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31" name="Line 22"/>
          <p:cNvSpPr>
            <a:spLocks noChangeShapeType="1"/>
          </p:cNvSpPr>
          <p:nvPr/>
        </p:nvSpPr>
        <p:spPr bwMode="auto">
          <a:xfrm>
            <a:off x="4011806" y="3799484"/>
            <a:ext cx="1078866" cy="1306166"/>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33" name="Line 24"/>
          <p:cNvSpPr>
            <a:spLocks noChangeShapeType="1"/>
          </p:cNvSpPr>
          <p:nvPr/>
        </p:nvSpPr>
        <p:spPr bwMode="auto">
          <a:xfrm>
            <a:off x="4724400" y="5486400"/>
            <a:ext cx="304800" cy="182723"/>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34" name="Line 23"/>
          <p:cNvSpPr>
            <a:spLocks noChangeShapeType="1"/>
          </p:cNvSpPr>
          <p:nvPr/>
        </p:nvSpPr>
        <p:spPr bwMode="auto">
          <a:xfrm flipH="1">
            <a:off x="4724399" y="5105650"/>
            <a:ext cx="362431" cy="380750"/>
          </a:xfrm>
          <a:prstGeom prst="line">
            <a:avLst/>
          </a:prstGeom>
          <a:noFill/>
          <a:ln w="5715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29717" name="Line 24"/>
          <p:cNvSpPr>
            <a:spLocks noChangeShapeType="1"/>
          </p:cNvSpPr>
          <p:nvPr/>
        </p:nvSpPr>
        <p:spPr bwMode="auto">
          <a:xfrm>
            <a:off x="4267120" y="3828300"/>
            <a:ext cx="0" cy="1771946"/>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pic>
        <p:nvPicPr>
          <p:cNvPr id="35" name="Picture 3" descr="C:\Users\amanda.graning\AppData\Local\Microsoft\Windows\Temporary Internet Files\Content.IE5\8CQPXODX\MC90043259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31" y="2654799"/>
            <a:ext cx="718693" cy="71869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
          <p:cNvSpPr txBox="1">
            <a:spLocks noChangeArrowheads="1"/>
          </p:cNvSpPr>
          <p:nvPr/>
        </p:nvSpPr>
        <p:spPr bwMode="auto">
          <a:xfrm>
            <a:off x="609600" y="685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a:lstStyle>
          <a:p>
            <a:pPr eaLnBrk="1" hangingPunct="1"/>
            <a:r>
              <a:rPr lang="en-US"/>
              <a:t>Dissipation of </a:t>
            </a:r>
            <a:br>
              <a:rPr lang="en-US"/>
            </a:br>
            <a:r>
              <a:rPr lang="en-US"/>
              <a:t>Nighttime Inversion</a:t>
            </a:r>
            <a:endParaRPr lang="en-US" dirty="0"/>
          </a:p>
        </p:txBody>
      </p:sp>
    </p:spTree>
    <p:extLst>
      <p:ext uri="{BB962C8B-B14F-4D97-AF65-F5344CB8AC3E}">
        <p14:creationId xmlns:p14="http://schemas.microsoft.com/office/powerpoint/2010/main" val="335461327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www.atdd.noaa.gov/siteimg/DC_Study_Soundings_09_14_15Z.JPG"/>
          <p:cNvPicPr>
            <a:picLocks noChangeAspect="1" noChangeArrowheads="1"/>
          </p:cNvPicPr>
          <p:nvPr/>
        </p:nvPicPr>
        <p:blipFill rotWithShape="1">
          <a:blip r:embed="rId2">
            <a:extLst>
              <a:ext uri="{28A0092B-C50C-407E-A947-70E740481C1C}">
                <a14:useLocalDpi xmlns:a14="http://schemas.microsoft.com/office/drawing/2010/main" val="0"/>
              </a:ext>
            </a:extLst>
          </a:blip>
          <a:srcRect l="42933" t="63864" r="22621"/>
          <a:stretch/>
        </p:blipFill>
        <p:spPr bwMode="auto">
          <a:xfrm>
            <a:off x="3924279" y="1123353"/>
            <a:ext cx="4957772" cy="3589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295888" y="1123354"/>
            <a:ext cx="350042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a:lstStyle>
          <a:p>
            <a:pPr eaLnBrk="1" hangingPunct="1"/>
            <a:r>
              <a:rPr lang="en-US" dirty="0"/>
              <a:t>Mixing</a:t>
            </a:r>
          </a:p>
        </p:txBody>
      </p:sp>
      <p:sp>
        <p:nvSpPr>
          <p:cNvPr id="5" name="TextBox 4"/>
          <p:cNvSpPr txBox="1"/>
          <p:nvPr/>
        </p:nvSpPr>
        <p:spPr>
          <a:xfrm>
            <a:off x="362552" y="2588564"/>
            <a:ext cx="3933825" cy="1200329"/>
          </a:xfrm>
          <a:prstGeom prst="rect">
            <a:avLst/>
          </a:prstGeom>
          <a:noFill/>
        </p:spPr>
        <p:txBody>
          <a:bodyPr wrap="square" rtlCol="0">
            <a:spAutoFit/>
          </a:bodyPr>
          <a:lstStyle/>
          <a:p>
            <a:r>
              <a:rPr lang="en-US" dirty="0">
                <a:solidFill>
                  <a:srgbClr val="000000"/>
                </a:solidFill>
                <a:latin typeface="Arial" charset="0"/>
              </a:rPr>
              <a:t>Mixing is a process of upward and downward mixing of a layer of air.  </a:t>
            </a:r>
          </a:p>
        </p:txBody>
      </p:sp>
      <p:sp>
        <p:nvSpPr>
          <p:cNvPr id="6" name="Text Box 8"/>
          <p:cNvSpPr txBox="1">
            <a:spLocks noChangeArrowheads="1"/>
          </p:cNvSpPr>
          <p:nvPr/>
        </p:nvSpPr>
        <p:spPr bwMode="auto">
          <a:xfrm>
            <a:off x="839388" y="5634964"/>
            <a:ext cx="1781175" cy="461963"/>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FFFFFF"/>
                </a:solidFill>
              </a:rPr>
              <a:t>Definition:</a:t>
            </a:r>
          </a:p>
        </p:txBody>
      </p:sp>
      <p:sp>
        <p:nvSpPr>
          <p:cNvPr id="7" name="Rectangle 2"/>
          <p:cNvSpPr txBox="1">
            <a:spLocks noChangeArrowheads="1"/>
          </p:cNvSpPr>
          <p:nvPr/>
        </p:nvSpPr>
        <p:spPr bwMode="auto">
          <a:xfrm>
            <a:off x="45251" y="4905216"/>
            <a:ext cx="456842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a:lstStyle>
          <a:p>
            <a:pPr eaLnBrk="1" hangingPunct="1"/>
            <a:r>
              <a:rPr lang="en-US" dirty="0"/>
              <a:t>Mixing Height</a:t>
            </a:r>
          </a:p>
        </p:txBody>
      </p:sp>
      <p:sp>
        <p:nvSpPr>
          <p:cNvPr id="8" name="Text Box 8"/>
          <p:cNvSpPr txBox="1">
            <a:spLocks noChangeArrowheads="1"/>
          </p:cNvSpPr>
          <p:nvPr/>
        </p:nvSpPr>
        <p:spPr bwMode="auto">
          <a:xfrm>
            <a:off x="1114425" y="1828800"/>
            <a:ext cx="1781175" cy="461963"/>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FFFFFF"/>
                </a:solidFill>
              </a:rPr>
              <a:t>Definition:</a:t>
            </a:r>
          </a:p>
        </p:txBody>
      </p:sp>
      <p:sp>
        <p:nvSpPr>
          <p:cNvPr id="9" name="TextBox 8"/>
          <p:cNvSpPr txBox="1"/>
          <p:nvPr/>
        </p:nvSpPr>
        <p:spPr>
          <a:xfrm>
            <a:off x="2695575" y="5634964"/>
            <a:ext cx="6186476" cy="830997"/>
          </a:xfrm>
          <a:prstGeom prst="rect">
            <a:avLst/>
          </a:prstGeom>
          <a:noFill/>
        </p:spPr>
        <p:txBody>
          <a:bodyPr wrap="square" rtlCol="0">
            <a:spAutoFit/>
          </a:bodyPr>
          <a:lstStyle/>
          <a:p>
            <a:r>
              <a:rPr lang="en-US" dirty="0">
                <a:solidFill>
                  <a:srgbClr val="000000"/>
                </a:solidFill>
                <a:latin typeface="Arial" charset="0"/>
              </a:rPr>
              <a:t>The height above ground through mixing occurs. </a:t>
            </a:r>
            <a:r>
              <a:rPr lang="en-US" i="1" dirty="0" err="1">
                <a:solidFill>
                  <a:srgbClr val="000000"/>
                </a:solidFill>
                <a:latin typeface="Arial" charset="0"/>
              </a:rPr>
              <a:t>i.e</a:t>
            </a:r>
            <a:r>
              <a:rPr lang="en-US" i="1" dirty="0">
                <a:solidFill>
                  <a:srgbClr val="000000"/>
                </a:solidFill>
                <a:latin typeface="Arial" charset="0"/>
              </a:rPr>
              <a:t> inversion height</a:t>
            </a:r>
          </a:p>
        </p:txBody>
      </p:sp>
      <p:sp>
        <p:nvSpPr>
          <p:cNvPr id="12" name="AutoShape 6"/>
          <p:cNvSpPr>
            <a:spLocks noChangeArrowheads="1"/>
          </p:cNvSpPr>
          <p:nvPr/>
        </p:nvSpPr>
        <p:spPr bwMode="auto">
          <a:xfrm rot="20505429">
            <a:off x="7372722" y="3061032"/>
            <a:ext cx="264505" cy="743757"/>
          </a:xfrm>
          <a:prstGeom prst="upArrow">
            <a:avLst>
              <a:gd name="adj1" fmla="val 50000"/>
              <a:gd name="adj2" fmla="val 62500"/>
            </a:avLst>
          </a:prstGeom>
          <a:gradFill rotWithShape="0">
            <a:gsLst>
              <a:gs pos="0">
                <a:srgbClr val="C00000"/>
              </a:gs>
              <a:gs pos="100000">
                <a:srgbClr val="FF7C80"/>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13" name="AutoShape 6"/>
          <p:cNvSpPr>
            <a:spLocks noChangeArrowheads="1"/>
          </p:cNvSpPr>
          <p:nvPr/>
        </p:nvSpPr>
        <p:spPr bwMode="auto">
          <a:xfrm rot="9645286">
            <a:off x="7763236" y="3046635"/>
            <a:ext cx="264922" cy="772548"/>
          </a:xfrm>
          <a:prstGeom prst="upArrow">
            <a:avLst>
              <a:gd name="adj1" fmla="val 50000"/>
              <a:gd name="adj2" fmla="val 62500"/>
            </a:avLst>
          </a:prstGeom>
          <a:gradFill rotWithShape="0">
            <a:gsLst>
              <a:gs pos="0">
                <a:srgbClr val="0000CC"/>
              </a:gs>
              <a:gs pos="100000">
                <a:srgbClr val="00B0F0"/>
              </a:gs>
            </a:gsLst>
            <a:lin ang="5400000" scaled="1"/>
          </a:gradFill>
          <a:ln w="9525">
            <a:solidFill>
              <a:schemeClr val="tx1"/>
            </a:solidFill>
            <a:miter lim="800000"/>
            <a:headEnd/>
            <a:tailEnd/>
          </a:ln>
        </p:spPr>
        <p:txBody>
          <a:bodyPr wrap="none" anchor="ctr"/>
          <a:lstStyle/>
          <a:p>
            <a:endParaRPr lang="en-US" sz="1800">
              <a:solidFill>
                <a:srgbClr val="000000"/>
              </a:solidFill>
              <a:latin typeface="Arial" charset="0"/>
            </a:endParaRPr>
          </a:p>
        </p:txBody>
      </p:sp>
      <p:cxnSp>
        <p:nvCxnSpPr>
          <p:cNvPr id="11" name="Straight Connector 10"/>
          <p:cNvCxnSpPr/>
          <p:nvPr/>
        </p:nvCxnSpPr>
        <p:spPr>
          <a:xfrm>
            <a:off x="4714875" y="2918087"/>
            <a:ext cx="3686175" cy="0"/>
          </a:xfrm>
          <a:prstGeom prst="line">
            <a:avLst/>
          </a:prstGeom>
          <a:ln w="50800">
            <a:solidFill>
              <a:srgbClr val="FFFF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623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2"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40569" y="638175"/>
            <a:ext cx="7772400" cy="533400"/>
          </a:xfrm>
        </p:spPr>
        <p:txBody>
          <a:bodyPr/>
          <a:lstStyle/>
          <a:p>
            <a:pPr eaLnBrk="1" hangingPunct="1"/>
            <a:r>
              <a:rPr lang="en-US" dirty="0"/>
              <a:t>Mixing Height</a:t>
            </a:r>
          </a:p>
        </p:txBody>
      </p:sp>
      <p:sp>
        <p:nvSpPr>
          <p:cNvPr id="48131" name="Rectangle 3"/>
          <p:cNvSpPr>
            <a:spLocks noGrp="1" noChangeArrowheads="1"/>
          </p:cNvSpPr>
          <p:nvPr>
            <p:ph type="body" idx="1"/>
          </p:nvPr>
        </p:nvSpPr>
        <p:spPr>
          <a:xfrm>
            <a:off x="457200" y="1817688"/>
            <a:ext cx="8229600" cy="4525962"/>
          </a:xfrm>
        </p:spPr>
        <p:txBody>
          <a:bodyPr/>
          <a:lstStyle/>
          <a:p>
            <a:pPr eaLnBrk="1" hangingPunct="1"/>
            <a:endParaRPr lang="en-US"/>
          </a:p>
        </p:txBody>
      </p:sp>
      <p:sp>
        <p:nvSpPr>
          <p:cNvPr id="48132" name="Rectangle 4"/>
          <p:cNvSpPr>
            <a:spLocks noChangeArrowheads="1"/>
          </p:cNvSpPr>
          <p:nvPr/>
        </p:nvSpPr>
        <p:spPr bwMode="auto">
          <a:xfrm>
            <a:off x="904874" y="1238250"/>
            <a:ext cx="6962775" cy="5181600"/>
          </a:xfrm>
          <a:prstGeom prst="rect">
            <a:avLst/>
          </a:prstGeom>
          <a:solidFill>
            <a:schemeClr val="bg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48133" name="Text Box 48"/>
          <p:cNvSpPr txBox="1">
            <a:spLocks noChangeArrowheads="1"/>
          </p:cNvSpPr>
          <p:nvPr/>
        </p:nvSpPr>
        <p:spPr bwMode="auto">
          <a:xfrm>
            <a:off x="3765550" y="5962650"/>
            <a:ext cx="1722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000000"/>
                </a:solidFill>
                <a:latin typeface="Arial" charset="0"/>
              </a:rPr>
              <a:t>Temperature</a:t>
            </a:r>
          </a:p>
        </p:txBody>
      </p:sp>
      <p:sp>
        <p:nvSpPr>
          <p:cNvPr id="48134" name="Text Box 49"/>
          <p:cNvSpPr txBox="1">
            <a:spLocks noChangeArrowheads="1"/>
          </p:cNvSpPr>
          <p:nvPr/>
        </p:nvSpPr>
        <p:spPr bwMode="auto">
          <a:xfrm rot="-5400000">
            <a:off x="608806" y="2975769"/>
            <a:ext cx="1128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000000"/>
                </a:solidFill>
                <a:latin typeface="Arial" charset="0"/>
              </a:rPr>
              <a:t>Altitude</a:t>
            </a:r>
          </a:p>
        </p:txBody>
      </p:sp>
      <p:sp>
        <p:nvSpPr>
          <p:cNvPr id="48135" name="Line 50"/>
          <p:cNvSpPr>
            <a:spLocks noChangeShapeType="1"/>
          </p:cNvSpPr>
          <p:nvPr/>
        </p:nvSpPr>
        <p:spPr bwMode="auto">
          <a:xfrm flipV="1">
            <a:off x="1143000" y="1543050"/>
            <a:ext cx="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48136" name="Line 51"/>
          <p:cNvSpPr>
            <a:spLocks noChangeShapeType="1"/>
          </p:cNvSpPr>
          <p:nvPr/>
        </p:nvSpPr>
        <p:spPr bwMode="auto">
          <a:xfrm flipV="1">
            <a:off x="5638800" y="6191250"/>
            <a:ext cx="1066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48137" name="Text Box 52"/>
          <p:cNvSpPr txBox="1">
            <a:spLocks noChangeArrowheads="1"/>
          </p:cNvSpPr>
          <p:nvPr/>
        </p:nvSpPr>
        <p:spPr bwMode="auto">
          <a:xfrm>
            <a:off x="5119688" y="2365375"/>
            <a:ext cx="2424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CC0000"/>
                </a:solidFill>
                <a:latin typeface="Arial" charset="0"/>
              </a:rPr>
              <a:t>Ambient air profile</a:t>
            </a:r>
          </a:p>
          <a:p>
            <a:r>
              <a:rPr lang="en-US" sz="2000" b="1">
                <a:solidFill>
                  <a:srgbClr val="CC0000"/>
                </a:solidFill>
                <a:latin typeface="Arial" charset="0"/>
              </a:rPr>
              <a:t>or sounding</a:t>
            </a:r>
            <a:endParaRPr lang="en-US" sz="2000" b="1">
              <a:solidFill>
                <a:srgbClr val="CCCCFF"/>
              </a:solidFill>
              <a:latin typeface="Arial" charset="0"/>
            </a:endParaRPr>
          </a:p>
        </p:txBody>
      </p:sp>
      <p:sp>
        <p:nvSpPr>
          <p:cNvPr id="48138" name="Text Box 53"/>
          <p:cNvSpPr txBox="1">
            <a:spLocks noChangeArrowheads="1"/>
          </p:cNvSpPr>
          <p:nvPr/>
        </p:nvSpPr>
        <p:spPr bwMode="auto">
          <a:xfrm>
            <a:off x="1631950" y="2274888"/>
            <a:ext cx="2033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9933FF"/>
                </a:solidFill>
                <a:latin typeface="Arial" charset="0"/>
              </a:rPr>
              <a:t>Dry Lapse Rate</a:t>
            </a:r>
            <a:endParaRPr lang="en-US" sz="2000" b="1">
              <a:solidFill>
                <a:srgbClr val="000000"/>
              </a:solidFill>
              <a:latin typeface="Arial" charset="0"/>
            </a:endParaRPr>
          </a:p>
        </p:txBody>
      </p:sp>
      <p:sp>
        <p:nvSpPr>
          <p:cNvPr id="48139" name="Rectangle 54"/>
          <p:cNvSpPr>
            <a:spLocks noChangeArrowheads="1"/>
          </p:cNvSpPr>
          <p:nvPr/>
        </p:nvSpPr>
        <p:spPr bwMode="auto">
          <a:xfrm>
            <a:off x="1493838" y="4776788"/>
            <a:ext cx="4100512" cy="1109662"/>
          </a:xfrm>
          <a:prstGeom prst="rect">
            <a:avLst/>
          </a:prstGeom>
          <a:gradFill rotWithShape="0">
            <a:gsLst>
              <a:gs pos="0">
                <a:srgbClr val="C2AD99"/>
              </a:gs>
              <a:gs pos="100000">
                <a:srgbClr val="6633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sz="1800">
              <a:solidFill>
                <a:srgbClr val="000000"/>
              </a:solidFill>
              <a:latin typeface="Arial" charset="0"/>
            </a:endParaRPr>
          </a:p>
        </p:txBody>
      </p:sp>
      <p:grpSp>
        <p:nvGrpSpPr>
          <p:cNvPr id="48140" name="Group 55"/>
          <p:cNvGrpSpPr>
            <a:grpSpLocks/>
          </p:cNvGrpSpPr>
          <p:nvPr/>
        </p:nvGrpSpPr>
        <p:grpSpPr bwMode="auto">
          <a:xfrm>
            <a:off x="3460750" y="1362075"/>
            <a:ext cx="1981200" cy="4495800"/>
            <a:chOff x="864" y="1344"/>
            <a:chExt cx="1248" cy="2736"/>
          </a:xfrm>
        </p:grpSpPr>
        <p:sp>
          <p:nvSpPr>
            <p:cNvPr id="48148" name="Line 56"/>
            <p:cNvSpPr>
              <a:spLocks noChangeShapeType="1"/>
            </p:cNvSpPr>
            <p:nvPr/>
          </p:nvSpPr>
          <p:spPr bwMode="auto">
            <a:xfrm>
              <a:off x="864" y="1344"/>
              <a:ext cx="1248" cy="144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48149" name="Line 57"/>
            <p:cNvSpPr>
              <a:spLocks noChangeShapeType="1"/>
            </p:cNvSpPr>
            <p:nvPr/>
          </p:nvSpPr>
          <p:spPr bwMode="auto">
            <a:xfrm flipH="1">
              <a:off x="1584" y="2784"/>
              <a:ext cx="528" cy="624"/>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48150" name="Line 58"/>
            <p:cNvSpPr>
              <a:spLocks noChangeShapeType="1"/>
            </p:cNvSpPr>
            <p:nvPr/>
          </p:nvSpPr>
          <p:spPr bwMode="auto">
            <a:xfrm>
              <a:off x="1584" y="3408"/>
              <a:ext cx="528" cy="672"/>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grpSp>
      <p:sp>
        <p:nvSpPr>
          <p:cNvPr id="48141" name="Freeform 59"/>
          <p:cNvSpPr>
            <a:spLocks/>
          </p:cNvSpPr>
          <p:nvPr/>
        </p:nvSpPr>
        <p:spPr bwMode="auto">
          <a:xfrm>
            <a:off x="1555750" y="2533650"/>
            <a:ext cx="2628900" cy="3287713"/>
          </a:xfrm>
          <a:custGeom>
            <a:avLst/>
            <a:gdLst>
              <a:gd name="T0" fmla="*/ 0 w 1656"/>
              <a:gd name="T1" fmla="*/ 0 h 2071"/>
              <a:gd name="T2" fmla="*/ 2628900 w 1656"/>
              <a:gd name="T3" fmla="*/ 3287713 h 2071"/>
              <a:gd name="T4" fmla="*/ 0 60000 65536"/>
              <a:gd name="T5" fmla="*/ 0 60000 65536"/>
              <a:gd name="T6" fmla="*/ 0 w 1656"/>
              <a:gd name="T7" fmla="*/ 0 h 2071"/>
              <a:gd name="T8" fmla="*/ 1656 w 1656"/>
              <a:gd name="T9" fmla="*/ 2071 h 2071"/>
            </a:gdLst>
            <a:ahLst/>
            <a:cxnLst>
              <a:cxn ang="T4">
                <a:pos x="T0" y="T1"/>
              </a:cxn>
              <a:cxn ang="T5">
                <a:pos x="T2" y="T3"/>
              </a:cxn>
            </a:cxnLst>
            <a:rect l="T6" t="T7" r="T8" b="T9"/>
            <a:pathLst>
              <a:path w="1656" h="2071">
                <a:moveTo>
                  <a:pt x="0" y="0"/>
                </a:moveTo>
                <a:lnTo>
                  <a:pt x="1656" y="2071"/>
                </a:lnTo>
              </a:path>
            </a:pathLst>
          </a:custGeom>
          <a:noFill/>
          <a:ln w="38100" cap="flat" cmpd="sng">
            <a:solidFill>
              <a:srgbClr val="9933FF"/>
            </a:solidFill>
            <a:prstDash val="lg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48142" name="Text Box 60"/>
          <p:cNvSpPr txBox="1">
            <a:spLocks noChangeArrowheads="1"/>
          </p:cNvSpPr>
          <p:nvPr/>
        </p:nvSpPr>
        <p:spPr bwMode="auto">
          <a:xfrm>
            <a:off x="5594350" y="4481513"/>
            <a:ext cx="181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000000"/>
                </a:solidFill>
                <a:latin typeface="Arial" charset="0"/>
              </a:rPr>
              <a:t>Mixing height</a:t>
            </a:r>
            <a:endParaRPr lang="en-US" sz="2000" b="1">
              <a:solidFill>
                <a:srgbClr val="FFFF99"/>
              </a:solidFill>
              <a:latin typeface="Arial" charset="0"/>
            </a:endParaRPr>
          </a:p>
        </p:txBody>
      </p:sp>
      <p:sp>
        <p:nvSpPr>
          <p:cNvPr id="48143" name="Text Box 61"/>
          <p:cNvSpPr txBox="1">
            <a:spLocks noChangeArrowheads="1"/>
          </p:cNvSpPr>
          <p:nvPr/>
        </p:nvSpPr>
        <p:spPr bwMode="auto">
          <a:xfrm>
            <a:off x="1555750" y="4967288"/>
            <a:ext cx="12319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rgbClr val="FFFF66"/>
                </a:solidFill>
                <a:latin typeface="Arial" charset="0"/>
              </a:rPr>
              <a:t>Mixing </a:t>
            </a:r>
          </a:p>
          <a:p>
            <a:pPr>
              <a:lnSpc>
                <a:spcPct val="70000"/>
              </a:lnSpc>
            </a:pPr>
            <a:r>
              <a:rPr lang="en-US" b="1">
                <a:solidFill>
                  <a:srgbClr val="FFFF66"/>
                </a:solidFill>
                <a:latin typeface="Arial" charset="0"/>
              </a:rPr>
              <a:t>layer</a:t>
            </a:r>
          </a:p>
        </p:txBody>
      </p:sp>
      <p:sp>
        <p:nvSpPr>
          <p:cNvPr id="48144" name="Line 62"/>
          <p:cNvSpPr>
            <a:spLocks noChangeShapeType="1"/>
          </p:cNvSpPr>
          <p:nvPr/>
        </p:nvSpPr>
        <p:spPr bwMode="auto">
          <a:xfrm>
            <a:off x="3155950" y="4743450"/>
            <a:ext cx="0" cy="1066800"/>
          </a:xfrm>
          <a:prstGeom prst="line">
            <a:avLst/>
          </a:prstGeom>
          <a:noFill/>
          <a:ln w="28575">
            <a:solidFill>
              <a:srgbClr val="FFFF66"/>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grpSp>
        <p:nvGrpSpPr>
          <p:cNvPr id="48145" name="Group 45"/>
          <p:cNvGrpSpPr>
            <a:grpSpLocks/>
          </p:cNvGrpSpPr>
          <p:nvPr/>
        </p:nvGrpSpPr>
        <p:grpSpPr bwMode="auto">
          <a:xfrm>
            <a:off x="1479550" y="1238250"/>
            <a:ext cx="6248400" cy="4648200"/>
            <a:chOff x="480" y="384"/>
            <a:chExt cx="4608" cy="3504"/>
          </a:xfrm>
        </p:grpSpPr>
        <p:sp>
          <p:nvSpPr>
            <p:cNvPr id="48146" name="Line 46"/>
            <p:cNvSpPr>
              <a:spLocks noChangeShapeType="1"/>
            </p:cNvSpPr>
            <p:nvPr/>
          </p:nvSpPr>
          <p:spPr bwMode="auto">
            <a:xfrm>
              <a:off x="480" y="384"/>
              <a:ext cx="0" cy="350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48147" name="Line 47"/>
            <p:cNvSpPr>
              <a:spLocks noChangeShapeType="1"/>
            </p:cNvSpPr>
            <p:nvPr/>
          </p:nvSpPr>
          <p:spPr bwMode="auto">
            <a:xfrm>
              <a:off x="480" y="3888"/>
              <a:ext cx="46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grpSp>
      <p:sp>
        <p:nvSpPr>
          <p:cNvPr id="2" name="TextBox 1"/>
          <p:cNvSpPr txBox="1"/>
          <p:nvPr/>
        </p:nvSpPr>
        <p:spPr>
          <a:xfrm>
            <a:off x="5951537" y="3405120"/>
            <a:ext cx="2640013" cy="646331"/>
          </a:xfrm>
          <a:prstGeom prst="rect">
            <a:avLst/>
          </a:prstGeom>
          <a:solidFill>
            <a:srgbClr val="C00000"/>
          </a:solidFill>
        </p:spPr>
        <p:txBody>
          <a:bodyPr wrap="square" rtlCol="0">
            <a:spAutoFit/>
          </a:bodyPr>
          <a:lstStyle/>
          <a:p>
            <a:pPr algn="ctr"/>
            <a:r>
              <a:rPr lang="en-US" sz="1800" b="1" dirty="0">
                <a:solidFill>
                  <a:srgbClr val="FFFFFF"/>
                </a:solidFill>
                <a:latin typeface="Arial" charset="0"/>
              </a:rPr>
              <a:t>Mixing Height Varies Through the Day</a:t>
            </a:r>
          </a:p>
        </p:txBody>
      </p:sp>
    </p:spTree>
    <p:extLst>
      <p:ext uri="{BB962C8B-B14F-4D97-AF65-F5344CB8AC3E}">
        <p14:creationId xmlns:p14="http://schemas.microsoft.com/office/powerpoint/2010/main" val="13900690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2" name="Group 11">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6" name="Freeform: Shape 15">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4" name="Freeform: Shape 13">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3" name="Title 2">
            <a:extLst>
              <a:ext uri="{FF2B5EF4-FFF2-40B4-BE49-F238E27FC236}">
                <a16:creationId xmlns:a16="http://schemas.microsoft.com/office/drawing/2014/main" id="{A0F03AD6-6AD7-41C2-A08C-7BCFDACC0A08}"/>
              </a:ext>
            </a:extLst>
          </p:cNvPr>
          <p:cNvSpPr>
            <a:spLocks noGrp="1"/>
          </p:cNvSpPr>
          <p:nvPr>
            <p:ph type="title"/>
          </p:nvPr>
        </p:nvSpPr>
        <p:spPr>
          <a:xfrm>
            <a:off x="628649" y="1120676"/>
            <a:ext cx="5266135" cy="2308324"/>
          </a:xfrm>
        </p:spPr>
        <p:txBody>
          <a:bodyPr vert="horz" lIns="91440" tIns="45720" rIns="91440" bIns="45720" rtlCol="0" anchor="b">
            <a:normAutofit/>
          </a:bodyPr>
          <a:lstStyle/>
          <a:p>
            <a:pPr>
              <a:lnSpc>
                <a:spcPct val="90000"/>
              </a:lnSpc>
            </a:pPr>
            <a:r>
              <a:rPr lang="en-US" sz="4900" kern="1200">
                <a:solidFill>
                  <a:schemeClr val="bg1"/>
                </a:solidFill>
                <a:latin typeface="+mj-lt"/>
                <a:ea typeface="+mj-ea"/>
                <a:cs typeface="+mj-cs"/>
              </a:rPr>
              <a:t>Fuels and smoke generation</a:t>
            </a:r>
          </a:p>
        </p:txBody>
      </p:sp>
    </p:spTree>
    <p:extLst>
      <p:ext uri="{BB962C8B-B14F-4D97-AF65-F5344CB8AC3E}">
        <p14:creationId xmlns:p14="http://schemas.microsoft.com/office/powerpoint/2010/main" val="2224815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4"/>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solidFill>
                <a:srgbClr val="000000"/>
              </a:solidFill>
              <a:latin typeface="Arial" charset="0"/>
            </a:endParaRPr>
          </a:p>
        </p:txBody>
      </p:sp>
      <p:pic>
        <p:nvPicPr>
          <p:cNvPr id="56323" name="Picture 4" descr="Daily Variation in Mixing Ht at 7 AM"/>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8600" y="304800"/>
            <a:ext cx="6400800" cy="6400800"/>
          </a:xfrm>
          <a:noFill/>
        </p:spPr>
      </p:pic>
      <p:sp>
        <p:nvSpPr>
          <p:cNvPr id="56324" name="Text Box 6"/>
          <p:cNvSpPr txBox="1">
            <a:spLocks noChangeArrowheads="1"/>
          </p:cNvSpPr>
          <p:nvPr/>
        </p:nvSpPr>
        <p:spPr bwMode="auto">
          <a:xfrm>
            <a:off x="6629400" y="228600"/>
            <a:ext cx="2514600" cy="1077913"/>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b="1">
                <a:solidFill>
                  <a:srgbClr val="FFFF00"/>
                </a:solidFill>
                <a:latin typeface="Arial Narrow" pitchFamily="34" charset="0"/>
              </a:rPr>
              <a:t>Evolution of the </a:t>
            </a:r>
          </a:p>
          <a:p>
            <a:pPr algn="ctr" eaLnBrk="1" hangingPunct="1">
              <a:lnSpc>
                <a:spcPct val="90000"/>
              </a:lnSpc>
            </a:pPr>
            <a:r>
              <a:rPr lang="en-US" b="1">
                <a:solidFill>
                  <a:srgbClr val="FFFF00"/>
                </a:solidFill>
                <a:latin typeface="Arial Narrow" pitchFamily="34" charset="0"/>
              </a:rPr>
              <a:t>Daytime </a:t>
            </a:r>
          </a:p>
          <a:p>
            <a:pPr algn="ctr" eaLnBrk="1" hangingPunct="1">
              <a:lnSpc>
                <a:spcPct val="90000"/>
              </a:lnSpc>
            </a:pPr>
            <a:r>
              <a:rPr lang="en-US" b="1">
                <a:solidFill>
                  <a:srgbClr val="FFFF00"/>
                </a:solidFill>
                <a:latin typeface="Arial Narrow" pitchFamily="34" charset="0"/>
              </a:rPr>
              <a:t>Mixing Layer</a:t>
            </a:r>
          </a:p>
        </p:txBody>
      </p:sp>
      <p:sp>
        <p:nvSpPr>
          <p:cNvPr id="56325" name="Text Box 7"/>
          <p:cNvSpPr txBox="1">
            <a:spLocks noChangeArrowheads="1"/>
          </p:cNvSpPr>
          <p:nvPr/>
        </p:nvSpPr>
        <p:spPr bwMode="auto">
          <a:xfrm>
            <a:off x="1752600" y="6324600"/>
            <a:ext cx="608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55</a:t>
            </a:r>
            <a:r>
              <a:rPr lang="en-US" sz="1600" b="1">
                <a:solidFill>
                  <a:srgbClr val="000000"/>
                </a:solidFill>
                <a:cs typeface="Arial" charset="0"/>
              </a:rPr>
              <a:t>ºF</a:t>
            </a:r>
          </a:p>
        </p:txBody>
      </p:sp>
      <p:sp>
        <p:nvSpPr>
          <p:cNvPr id="56326" name="Line 10"/>
          <p:cNvSpPr>
            <a:spLocks noChangeShapeType="1"/>
          </p:cNvSpPr>
          <p:nvPr/>
        </p:nvSpPr>
        <p:spPr bwMode="auto">
          <a:xfrm flipV="1">
            <a:off x="2133600" y="5791200"/>
            <a:ext cx="685800" cy="533400"/>
          </a:xfrm>
          <a:prstGeom prst="line">
            <a:avLst/>
          </a:prstGeom>
          <a:noFill/>
          <a:ln w="69850">
            <a:solidFill>
              <a:srgbClr val="003300"/>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56327" name="Line 14"/>
          <p:cNvSpPr>
            <a:spLocks noChangeShapeType="1"/>
          </p:cNvSpPr>
          <p:nvPr/>
        </p:nvSpPr>
        <p:spPr bwMode="auto">
          <a:xfrm flipV="1">
            <a:off x="2819400" y="5410200"/>
            <a:ext cx="685800" cy="381000"/>
          </a:xfrm>
          <a:prstGeom prst="line">
            <a:avLst/>
          </a:prstGeom>
          <a:noFill/>
          <a:ln w="69850">
            <a:solidFill>
              <a:srgbClr val="003300"/>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56328" name="Text Box 16"/>
          <p:cNvSpPr txBox="1">
            <a:spLocks noChangeArrowheads="1"/>
          </p:cNvSpPr>
          <p:nvPr/>
        </p:nvSpPr>
        <p:spPr bwMode="auto">
          <a:xfrm>
            <a:off x="2206625" y="5672138"/>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58</a:t>
            </a:r>
            <a:r>
              <a:rPr lang="en-US" sz="1600" b="1">
                <a:solidFill>
                  <a:srgbClr val="000000"/>
                </a:solidFill>
                <a:cs typeface="Arial" charset="0"/>
              </a:rPr>
              <a:t>F</a:t>
            </a:r>
          </a:p>
        </p:txBody>
      </p:sp>
      <p:sp>
        <p:nvSpPr>
          <p:cNvPr id="56329" name="Rectangle 30"/>
          <p:cNvSpPr>
            <a:spLocks noChangeArrowheads="1"/>
          </p:cNvSpPr>
          <p:nvPr/>
        </p:nvSpPr>
        <p:spPr bwMode="auto">
          <a:xfrm flipH="1">
            <a:off x="2057400" y="6248400"/>
            <a:ext cx="152400" cy="150813"/>
          </a:xfrm>
          <a:prstGeom prst="rect">
            <a:avLst/>
          </a:prstGeom>
          <a:solidFill>
            <a:srgbClr val="000000"/>
          </a:solidFill>
          <a:ln w="9525">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75" name="Text Box 35"/>
          <p:cNvSpPr txBox="1">
            <a:spLocks noChangeArrowheads="1"/>
          </p:cNvSpPr>
          <p:nvPr/>
        </p:nvSpPr>
        <p:spPr bwMode="auto">
          <a:xfrm>
            <a:off x="28194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63</a:t>
            </a:r>
            <a:r>
              <a:rPr lang="en-US" sz="1600" b="1">
                <a:solidFill>
                  <a:srgbClr val="000000"/>
                </a:solidFill>
                <a:cs typeface="Arial" charset="0"/>
              </a:rPr>
              <a:t>ºF</a:t>
            </a:r>
          </a:p>
        </p:txBody>
      </p:sp>
      <p:sp>
        <p:nvSpPr>
          <p:cNvPr id="317476" name="Text Box 36"/>
          <p:cNvSpPr txBox="1">
            <a:spLocks noChangeArrowheads="1"/>
          </p:cNvSpPr>
          <p:nvPr/>
        </p:nvSpPr>
        <p:spPr bwMode="auto">
          <a:xfrm>
            <a:off x="41148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75</a:t>
            </a:r>
            <a:r>
              <a:rPr lang="en-US" sz="1600" b="1">
                <a:solidFill>
                  <a:srgbClr val="000000"/>
                </a:solidFill>
                <a:cs typeface="Arial" charset="0"/>
              </a:rPr>
              <a:t>ºF</a:t>
            </a:r>
          </a:p>
        </p:txBody>
      </p:sp>
      <p:sp>
        <p:nvSpPr>
          <p:cNvPr id="56332" name="Text Box 37"/>
          <p:cNvSpPr txBox="1">
            <a:spLocks noChangeArrowheads="1"/>
          </p:cNvSpPr>
          <p:nvPr/>
        </p:nvSpPr>
        <p:spPr bwMode="auto">
          <a:xfrm>
            <a:off x="48006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80</a:t>
            </a:r>
            <a:r>
              <a:rPr lang="en-US" sz="1600" b="1">
                <a:solidFill>
                  <a:srgbClr val="000000"/>
                </a:solidFill>
                <a:cs typeface="Arial" charset="0"/>
              </a:rPr>
              <a:t>ºF</a:t>
            </a:r>
          </a:p>
        </p:txBody>
      </p:sp>
      <p:sp>
        <p:nvSpPr>
          <p:cNvPr id="317479" name="Rectangle 39"/>
          <p:cNvSpPr>
            <a:spLocks noChangeArrowheads="1"/>
          </p:cNvSpPr>
          <p:nvPr/>
        </p:nvSpPr>
        <p:spPr bwMode="auto">
          <a:xfrm>
            <a:off x="56388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Arial" charset="0"/>
              </a:rPr>
              <a:t>88ºF</a:t>
            </a:r>
          </a:p>
        </p:txBody>
      </p:sp>
      <p:sp>
        <p:nvSpPr>
          <p:cNvPr id="317480" name="AutoShape 40"/>
          <p:cNvSpPr>
            <a:spLocks noChangeArrowheads="1"/>
          </p:cNvSpPr>
          <p:nvPr/>
        </p:nvSpPr>
        <p:spPr bwMode="auto">
          <a:xfrm rot="10800000">
            <a:off x="3200400" y="5791200"/>
            <a:ext cx="3429000" cy="152400"/>
          </a:xfrm>
          <a:prstGeom prst="rightArrow">
            <a:avLst>
              <a:gd name="adj1" fmla="val 50000"/>
              <a:gd name="adj2" fmla="val 562500"/>
            </a:avLst>
          </a:prstGeom>
          <a:solidFill>
            <a:srgbClr val="FFFF00"/>
          </a:solidFill>
          <a:ln w="9525">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71" name="Line 31"/>
          <p:cNvSpPr>
            <a:spLocks noChangeShapeType="1"/>
          </p:cNvSpPr>
          <p:nvPr/>
        </p:nvSpPr>
        <p:spPr bwMode="auto">
          <a:xfrm>
            <a:off x="2743200" y="5867400"/>
            <a:ext cx="457200" cy="457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56336" name="Rectangle 11"/>
          <p:cNvSpPr>
            <a:spLocks noChangeArrowheads="1"/>
          </p:cNvSpPr>
          <p:nvPr/>
        </p:nvSpPr>
        <p:spPr bwMode="auto">
          <a:xfrm flipH="1">
            <a:off x="2667000" y="5791200"/>
            <a:ext cx="152400" cy="150813"/>
          </a:xfrm>
          <a:prstGeom prst="rect">
            <a:avLst/>
          </a:prstGeom>
          <a:solidFill>
            <a:srgbClr val="000000"/>
          </a:solidFill>
          <a:ln w="9525">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48" name="Rectangle 8"/>
          <p:cNvSpPr>
            <a:spLocks noChangeArrowheads="1"/>
          </p:cNvSpPr>
          <p:nvPr/>
        </p:nvSpPr>
        <p:spPr bwMode="auto">
          <a:xfrm>
            <a:off x="3048000" y="6172200"/>
            <a:ext cx="152400" cy="152400"/>
          </a:xfrm>
          <a:prstGeom prst="rect">
            <a:avLst/>
          </a:prstGeom>
          <a:solidFill>
            <a:srgbClr val="FF0000"/>
          </a:solidFill>
          <a:ln w="12700">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83" name="AutoShape 43"/>
          <p:cNvSpPr>
            <a:spLocks noChangeArrowheads="1"/>
          </p:cNvSpPr>
          <p:nvPr/>
        </p:nvSpPr>
        <p:spPr bwMode="auto">
          <a:xfrm rot="10800000">
            <a:off x="3048000" y="3810000"/>
            <a:ext cx="3657600" cy="152400"/>
          </a:xfrm>
          <a:prstGeom prst="rightArrow">
            <a:avLst>
              <a:gd name="adj1" fmla="val 50000"/>
              <a:gd name="adj2" fmla="val 600000"/>
            </a:avLst>
          </a:prstGeom>
          <a:solidFill>
            <a:srgbClr val="FFFF00"/>
          </a:solidFill>
          <a:ln w="9525">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84" name="AutoShape 44"/>
          <p:cNvSpPr>
            <a:spLocks noChangeArrowheads="1"/>
          </p:cNvSpPr>
          <p:nvPr/>
        </p:nvSpPr>
        <p:spPr bwMode="auto">
          <a:xfrm rot="10800000">
            <a:off x="3962400" y="5334000"/>
            <a:ext cx="2667000" cy="152400"/>
          </a:xfrm>
          <a:prstGeom prst="rightArrow">
            <a:avLst>
              <a:gd name="adj1" fmla="val 50000"/>
              <a:gd name="adj2" fmla="val 437500"/>
            </a:avLst>
          </a:prstGeom>
          <a:solidFill>
            <a:srgbClr val="FFFF00"/>
          </a:solidFill>
          <a:ln w="9525">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85" name="AutoShape 45"/>
          <p:cNvSpPr>
            <a:spLocks noChangeArrowheads="1"/>
          </p:cNvSpPr>
          <p:nvPr/>
        </p:nvSpPr>
        <p:spPr bwMode="auto">
          <a:xfrm rot="10800000">
            <a:off x="2133600" y="2209800"/>
            <a:ext cx="4495800" cy="152400"/>
          </a:xfrm>
          <a:prstGeom prst="rightArrow">
            <a:avLst>
              <a:gd name="adj1" fmla="val 50000"/>
              <a:gd name="adj2" fmla="val 737500"/>
            </a:avLst>
          </a:prstGeom>
          <a:solidFill>
            <a:srgbClr val="FFFF00"/>
          </a:solidFill>
          <a:ln w="9525">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86" name="Text Box 46"/>
          <p:cNvSpPr txBox="1">
            <a:spLocks noChangeArrowheads="1"/>
          </p:cNvSpPr>
          <p:nvPr/>
        </p:nvSpPr>
        <p:spPr bwMode="auto">
          <a:xfrm>
            <a:off x="5486400" y="5486400"/>
            <a:ext cx="72707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8 AM </a:t>
            </a:r>
          </a:p>
        </p:txBody>
      </p:sp>
      <p:sp>
        <p:nvSpPr>
          <p:cNvPr id="317487" name="Text Box 47"/>
          <p:cNvSpPr txBox="1">
            <a:spLocks noChangeArrowheads="1"/>
          </p:cNvSpPr>
          <p:nvPr/>
        </p:nvSpPr>
        <p:spPr bwMode="auto">
          <a:xfrm>
            <a:off x="5410200" y="5029200"/>
            <a:ext cx="839788"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10 AM </a:t>
            </a:r>
          </a:p>
        </p:txBody>
      </p:sp>
      <p:sp>
        <p:nvSpPr>
          <p:cNvPr id="317488" name="Text Box 48"/>
          <p:cNvSpPr txBox="1">
            <a:spLocks noChangeArrowheads="1"/>
          </p:cNvSpPr>
          <p:nvPr/>
        </p:nvSpPr>
        <p:spPr bwMode="auto">
          <a:xfrm>
            <a:off x="5486400" y="3505200"/>
            <a:ext cx="75882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Noon </a:t>
            </a:r>
          </a:p>
        </p:txBody>
      </p:sp>
      <p:sp>
        <p:nvSpPr>
          <p:cNvPr id="317489" name="Text Box 49"/>
          <p:cNvSpPr txBox="1">
            <a:spLocks noChangeArrowheads="1"/>
          </p:cNvSpPr>
          <p:nvPr/>
        </p:nvSpPr>
        <p:spPr bwMode="auto">
          <a:xfrm>
            <a:off x="5486400" y="1905000"/>
            <a:ext cx="715963"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2 PM </a:t>
            </a:r>
          </a:p>
        </p:txBody>
      </p:sp>
      <p:sp>
        <p:nvSpPr>
          <p:cNvPr id="317499" name="Rectangle 59"/>
          <p:cNvSpPr>
            <a:spLocks noChangeArrowheads="1"/>
          </p:cNvSpPr>
          <p:nvPr/>
        </p:nvSpPr>
        <p:spPr bwMode="auto">
          <a:xfrm>
            <a:off x="6934200" y="4953000"/>
            <a:ext cx="1828800" cy="13716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3600" b="1">
              <a:solidFill>
                <a:srgbClr val="FFFFFF"/>
              </a:solidFill>
              <a:latin typeface="Arial Narrow" pitchFamily="34" charset="0"/>
            </a:endParaRPr>
          </a:p>
        </p:txBody>
      </p:sp>
      <p:sp>
        <p:nvSpPr>
          <p:cNvPr id="317462" name="Freeform 22"/>
          <p:cNvSpPr>
            <a:spLocks/>
          </p:cNvSpPr>
          <p:nvPr/>
        </p:nvSpPr>
        <p:spPr bwMode="auto">
          <a:xfrm>
            <a:off x="6705600" y="5867400"/>
            <a:ext cx="1846263" cy="420688"/>
          </a:xfrm>
          <a:custGeom>
            <a:avLst/>
            <a:gdLst>
              <a:gd name="T0" fmla="*/ 2147483647 w 1163"/>
              <a:gd name="T1" fmla="*/ 95374945 h 1801"/>
              <a:gd name="T2" fmla="*/ 2094251205 w 1163"/>
              <a:gd name="T3" fmla="*/ 93465148 h 1801"/>
              <a:gd name="T4" fmla="*/ 2051407743 w 1163"/>
              <a:gd name="T5" fmla="*/ 86808653 h 1801"/>
              <a:gd name="T6" fmla="*/ 2051407743 w 1163"/>
              <a:gd name="T7" fmla="*/ 74913998 h 1801"/>
              <a:gd name="T8" fmla="*/ 2116931823 w 1163"/>
              <a:gd name="T9" fmla="*/ 68257504 h 1801"/>
              <a:gd name="T10" fmla="*/ 2051407743 w 1163"/>
              <a:gd name="T11" fmla="*/ 62528345 h 1801"/>
              <a:gd name="T12" fmla="*/ 2147483647 w 1163"/>
              <a:gd name="T13" fmla="*/ 54889623 h 1801"/>
              <a:gd name="T14" fmla="*/ 2147483647 w 1163"/>
              <a:gd name="T15" fmla="*/ 52052490 h 1801"/>
              <a:gd name="T16" fmla="*/ 2147483647 w 1163"/>
              <a:gd name="T17" fmla="*/ 51561493 h 1801"/>
              <a:gd name="T18" fmla="*/ 2147483647 w 1163"/>
              <a:gd name="T19" fmla="*/ 49651695 h 1801"/>
              <a:gd name="T20" fmla="*/ 2139614029 w 1163"/>
              <a:gd name="T21" fmla="*/ 45395762 h 1801"/>
              <a:gd name="T22" fmla="*/ 2071568999 w 1163"/>
              <a:gd name="T23" fmla="*/ 41085404 h 1801"/>
              <a:gd name="T24" fmla="*/ 2116931823 w 1163"/>
              <a:gd name="T25" fmla="*/ 36338474 h 1801"/>
              <a:gd name="T26" fmla="*/ 2071568999 w 1163"/>
              <a:gd name="T27" fmla="*/ 27772182 h 1801"/>
              <a:gd name="T28" fmla="*/ 2147483647 w 1163"/>
              <a:gd name="T29" fmla="*/ 19696888 h 1801"/>
              <a:gd name="T30" fmla="*/ 2147483647 w 1163"/>
              <a:gd name="T31" fmla="*/ 16314098 h 1801"/>
              <a:gd name="T32" fmla="*/ 2147483647 w 1163"/>
              <a:gd name="T33" fmla="*/ 13476965 h 1801"/>
              <a:gd name="T34" fmla="*/ 2147483647 w 1163"/>
              <a:gd name="T35" fmla="*/ 5401671 h 1801"/>
              <a:gd name="T36" fmla="*/ 2147483647 w 1163"/>
              <a:gd name="T37" fmla="*/ 2073307 h 1801"/>
              <a:gd name="T38" fmla="*/ 1587698867 w 1163"/>
              <a:gd name="T39" fmla="*/ 600082 h 1801"/>
              <a:gd name="T40" fmla="*/ 1391126627 w 1163"/>
              <a:gd name="T41" fmla="*/ 1091313 h 1801"/>
              <a:gd name="T42" fmla="*/ 1083667481 w 1163"/>
              <a:gd name="T43" fmla="*/ 4419443 h 1801"/>
              <a:gd name="T44" fmla="*/ 796369591 w 1163"/>
              <a:gd name="T45" fmla="*/ 6329240 h 1801"/>
              <a:gd name="T46" fmla="*/ 115927219 w 1163"/>
              <a:gd name="T47" fmla="*/ 9221032 h 1801"/>
              <a:gd name="T48" fmla="*/ 50403139 w 1163"/>
              <a:gd name="T49" fmla="*/ 13476965 h 1801"/>
              <a:gd name="T50" fmla="*/ 269657586 w 1163"/>
              <a:gd name="T51" fmla="*/ 12549396 h 1801"/>
              <a:gd name="T52" fmla="*/ 466229826 w 1163"/>
              <a:gd name="T53" fmla="*/ 18714893 h 1801"/>
              <a:gd name="T54" fmla="*/ 819051797 w 1163"/>
              <a:gd name="T55" fmla="*/ 19205890 h 1801"/>
              <a:gd name="T56" fmla="*/ 1149191561 w 1163"/>
              <a:gd name="T57" fmla="*/ 22534254 h 1801"/>
              <a:gd name="T58" fmla="*/ 1214715641 w 1163"/>
              <a:gd name="T59" fmla="*/ 24935049 h 1801"/>
              <a:gd name="T60" fmla="*/ 1433970088 w 1163"/>
              <a:gd name="T61" fmla="*/ 28263179 h 1801"/>
              <a:gd name="T62" fmla="*/ 1368446008 w 1163"/>
              <a:gd name="T63" fmla="*/ 33010110 h 1801"/>
              <a:gd name="T64" fmla="*/ 1368446008 w 1163"/>
              <a:gd name="T65" fmla="*/ 42995201 h 1801"/>
              <a:gd name="T66" fmla="*/ 1433970088 w 1163"/>
              <a:gd name="T67" fmla="*/ 45395762 h 1801"/>
              <a:gd name="T68" fmla="*/ 1345763802 w 1163"/>
              <a:gd name="T69" fmla="*/ 49215124 h 1801"/>
              <a:gd name="T70" fmla="*/ 1126510943 w 1163"/>
              <a:gd name="T71" fmla="*/ 51124921 h 1801"/>
              <a:gd name="T72" fmla="*/ 1325602546 w 1163"/>
              <a:gd name="T73" fmla="*/ 54889623 h 1801"/>
              <a:gd name="T74" fmla="*/ 1522174787 w 1163"/>
              <a:gd name="T75" fmla="*/ 59200215 h 1801"/>
              <a:gd name="T76" fmla="*/ 1280239722 w 1163"/>
              <a:gd name="T77" fmla="*/ 66838937 h 1801"/>
              <a:gd name="T78" fmla="*/ 1345763802 w 1163"/>
              <a:gd name="T79" fmla="*/ 74423001 h 1801"/>
              <a:gd name="T80" fmla="*/ 1302921928 w 1163"/>
              <a:gd name="T81" fmla="*/ 82552720 h 1801"/>
              <a:gd name="T82" fmla="*/ 1280239722 w 1163"/>
              <a:gd name="T83" fmla="*/ 86808653 h 1801"/>
              <a:gd name="T84" fmla="*/ 1368446008 w 1163"/>
              <a:gd name="T85" fmla="*/ 88718217 h 1801"/>
              <a:gd name="T86" fmla="*/ 1456650707 w 1163"/>
              <a:gd name="T87" fmla="*/ 97775740 h 1801"/>
              <a:gd name="T88" fmla="*/ 2028727124 w 1163"/>
              <a:gd name="T89" fmla="*/ 98266737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sz="1800">
              <a:solidFill>
                <a:srgbClr val="000000"/>
              </a:solidFill>
              <a:latin typeface="Arial" charset="0"/>
            </a:endParaRPr>
          </a:p>
        </p:txBody>
      </p:sp>
      <p:sp>
        <p:nvSpPr>
          <p:cNvPr id="317490" name="Text Box 50"/>
          <p:cNvSpPr txBox="1">
            <a:spLocks noChangeArrowheads="1"/>
          </p:cNvSpPr>
          <p:nvPr/>
        </p:nvSpPr>
        <p:spPr bwMode="auto">
          <a:xfrm>
            <a:off x="7467600" y="5486400"/>
            <a:ext cx="72707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8 AM </a:t>
            </a:r>
          </a:p>
        </p:txBody>
      </p:sp>
      <p:sp>
        <p:nvSpPr>
          <p:cNvPr id="317491" name="Text Box 51"/>
          <p:cNvSpPr txBox="1">
            <a:spLocks noChangeArrowheads="1"/>
          </p:cNvSpPr>
          <p:nvPr/>
        </p:nvSpPr>
        <p:spPr bwMode="auto">
          <a:xfrm>
            <a:off x="7239000" y="5105400"/>
            <a:ext cx="1370013"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1500 Ft AGL</a:t>
            </a:r>
          </a:p>
        </p:txBody>
      </p:sp>
      <p:sp>
        <p:nvSpPr>
          <p:cNvPr id="317498" name="Rectangle 58"/>
          <p:cNvSpPr>
            <a:spLocks noChangeArrowheads="1"/>
          </p:cNvSpPr>
          <p:nvPr/>
        </p:nvSpPr>
        <p:spPr bwMode="auto">
          <a:xfrm>
            <a:off x="6934200" y="4572000"/>
            <a:ext cx="1828800" cy="17526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3600" b="1">
              <a:solidFill>
                <a:srgbClr val="FFFFFF"/>
              </a:solidFill>
              <a:latin typeface="Arial Narrow" pitchFamily="34" charset="0"/>
            </a:endParaRPr>
          </a:p>
        </p:txBody>
      </p:sp>
      <p:sp>
        <p:nvSpPr>
          <p:cNvPr id="317463" name="Freeform 23"/>
          <p:cNvSpPr>
            <a:spLocks/>
          </p:cNvSpPr>
          <p:nvPr/>
        </p:nvSpPr>
        <p:spPr bwMode="auto">
          <a:xfrm>
            <a:off x="6934200" y="5410200"/>
            <a:ext cx="1846263" cy="877888"/>
          </a:xfrm>
          <a:custGeom>
            <a:avLst/>
            <a:gdLst>
              <a:gd name="T0" fmla="*/ 2147483647 w 1163"/>
              <a:gd name="T1" fmla="*/ 415328764 h 1801"/>
              <a:gd name="T2" fmla="*/ 2094251205 w 1163"/>
              <a:gd name="T3" fmla="*/ 407012957 h 1801"/>
              <a:gd name="T4" fmla="*/ 2051407743 w 1163"/>
              <a:gd name="T5" fmla="*/ 378025592 h 1801"/>
              <a:gd name="T6" fmla="*/ 2051407743 w 1163"/>
              <a:gd name="T7" fmla="*/ 326228250 h 1801"/>
              <a:gd name="T8" fmla="*/ 2116931823 w 1163"/>
              <a:gd name="T9" fmla="*/ 297240398 h 1801"/>
              <a:gd name="T10" fmla="*/ 2051407743 w 1163"/>
              <a:gd name="T11" fmla="*/ 272292488 h 1801"/>
              <a:gd name="T12" fmla="*/ 2147483647 w 1163"/>
              <a:gd name="T13" fmla="*/ 239027796 h 1801"/>
              <a:gd name="T14" fmla="*/ 2147483647 w 1163"/>
              <a:gd name="T15" fmla="*/ 226672534 h 1801"/>
              <a:gd name="T16" fmla="*/ 2147483647 w 1163"/>
              <a:gd name="T17" fmla="*/ 224534114 h 1801"/>
              <a:gd name="T18" fmla="*/ 2147483647 w 1163"/>
              <a:gd name="T19" fmla="*/ 216218306 h 1801"/>
              <a:gd name="T20" fmla="*/ 2139614029 w 1163"/>
              <a:gd name="T21" fmla="*/ 197685169 h 1801"/>
              <a:gd name="T22" fmla="*/ 2071568999 w 1163"/>
              <a:gd name="T23" fmla="*/ 178914647 h 1801"/>
              <a:gd name="T24" fmla="*/ 2116931823 w 1163"/>
              <a:gd name="T25" fmla="*/ 158243090 h 1801"/>
              <a:gd name="T26" fmla="*/ 2071568999 w 1163"/>
              <a:gd name="T27" fmla="*/ 120939430 h 1801"/>
              <a:gd name="T28" fmla="*/ 2147483647 w 1163"/>
              <a:gd name="T29" fmla="*/ 85774678 h 1801"/>
              <a:gd name="T30" fmla="*/ 2147483647 w 1163"/>
              <a:gd name="T31" fmla="*/ 71043123 h 1801"/>
              <a:gd name="T32" fmla="*/ 2147483647 w 1163"/>
              <a:gd name="T33" fmla="*/ 58687861 h 1801"/>
              <a:gd name="T34" fmla="*/ 2147483647 w 1163"/>
              <a:gd name="T35" fmla="*/ 23522621 h 1801"/>
              <a:gd name="T36" fmla="*/ 2147483647 w 1163"/>
              <a:gd name="T37" fmla="*/ 9028939 h 1801"/>
              <a:gd name="T38" fmla="*/ 1587698867 w 1163"/>
              <a:gd name="T39" fmla="*/ 2613679 h 1801"/>
              <a:gd name="T40" fmla="*/ 1391126627 w 1163"/>
              <a:gd name="T41" fmla="*/ 4752099 h 1801"/>
              <a:gd name="T42" fmla="*/ 1083667481 w 1163"/>
              <a:gd name="T43" fmla="*/ 19245781 h 1801"/>
              <a:gd name="T44" fmla="*/ 796369591 w 1163"/>
              <a:gd name="T45" fmla="*/ 27562076 h 1801"/>
              <a:gd name="T46" fmla="*/ 115927219 w 1163"/>
              <a:gd name="T47" fmla="*/ 40154724 h 1801"/>
              <a:gd name="T48" fmla="*/ 50403139 w 1163"/>
              <a:gd name="T49" fmla="*/ 58687861 h 1801"/>
              <a:gd name="T50" fmla="*/ 269657586 w 1163"/>
              <a:gd name="T51" fmla="*/ 54648406 h 1801"/>
              <a:gd name="T52" fmla="*/ 466229826 w 1163"/>
              <a:gd name="T53" fmla="*/ 81497838 h 1801"/>
              <a:gd name="T54" fmla="*/ 819051797 w 1163"/>
              <a:gd name="T55" fmla="*/ 83636258 h 1801"/>
              <a:gd name="T56" fmla="*/ 1149191561 w 1163"/>
              <a:gd name="T57" fmla="*/ 98129940 h 1801"/>
              <a:gd name="T58" fmla="*/ 1214715641 w 1163"/>
              <a:gd name="T59" fmla="*/ 108584168 h 1801"/>
              <a:gd name="T60" fmla="*/ 1433970088 w 1163"/>
              <a:gd name="T61" fmla="*/ 123077850 h 1801"/>
              <a:gd name="T62" fmla="*/ 1368446008 w 1163"/>
              <a:gd name="T63" fmla="*/ 143749407 h 1801"/>
              <a:gd name="T64" fmla="*/ 1368446008 w 1163"/>
              <a:gd name="T65" fmla="*/ 187230454 h 1801"/>
              <a:gd name="T66" fmla="*/ 1433970088 w 1163"/>
              <a:gd name="T67" fmla="*/ 197685169 h 1801"/>
              <a:gd name="T68" fmla="*/ 1345763802 w 1163"/>
              <a:gd name="T69" fmla="*/ 214317272 h 1801"/>
              <a:gd name="T70" fmla="*/ 1126510943 w 1163"/>
              <a:gd name="T71" fmla="*/ 222633567 h 1801"/>
              <a:gd name="T72" fmla="*/ 1325602546 w 1163"/>
              <a:gd name="T73" fmla="*/ 239027796 h 1801"/>
              <a:gd name="T74" fmla="*/ 1522174787 w 1163"/>
              <a:gd name="T75" fmla="*/ 257798806 h 1801"/>
              <a:gd name="T76" fmla="*/ 1280239722 w 1163"/>
              <a:gd name="T77" fmla="*/ 291063011 h 1801"/>
              <a:gd name="T78" fmla="*/ 1345763802 w 1163"/>
              <a:gd name="T79" fmla="*/ 324089830 h 1801"/>
              <a:gd name="T80" fmla="*/ 1302921928 w 1163"/>
              <a:gd name="T81" fmla="*/ 359492455 h 1801"/>
              <a:gd name="T82" fmla="*/ 1280239722 w 1163"/>
              <a:gd name="T83" fmla="*/ 378025592 h 1801"/>
              <a:gd name="T84" fmla="*/ 1368446008 w 1163"/>
              <a:gd name="T85" fmla="*/ 386341399 h 1801"/>
              <a:gd name="T86" fmla="*/ 1456650707 w 1163"/>
              <a:gd name="T87" fmla="*/ 425783479 h 1801"/>
              <a:gd name="T88" fmla="*/ 2028727124 w 1163"/>
              <a:gd name="T89" fmla="*/ 427921899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sz="1800">
              <a:solidFill>
                <a:srgbClr val="000000"/>
              </a:solidFill>
              <a:latin typeface="Arial" charset="0"/>
            </a:endParaRPr>
          </a:p>
        </p:txBody>
      </p:sp>
      <p:sp>
        <p:nvSpPr>
          <p:cNvPr id="317494" name="Text Box 54"/>
          <p:cNvSpPr txBox="1">
            <a:spLocks noChangeArrowheads="1"/>
          </p:cNvSpPr>
          <p:nvPr/>
        </p:nvSpPr>
        <p:spPr bwMode="auto">
          <a:xfrm>
            <a:off x="7543800" y="5029200"/>
            <a:ext cx="839788"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10 AM </a:t>
            </a:r>
          </a:p>
        </p:txBody>
      </p:sp>
      <p:sp>
        <p:nvSpPr>
          <p:cNvPr id="317497" name="Text Box 57"/>
          <p:cNvSpPr txBox="1">
            <a:spLocks noChangeArrowheads="1"/>
          </p:cNvSpPr>
          <p:nvPr/>
        </p:nvSpPr>
        <p:spPr bwMode="auto">
          <a:xfrm>
            <a:off x="7239000" y="4648200"/>
            <a:ext cx="1425575"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2800 FT AGL</a:t>
            </a:r>
          </a:p>
        </p:txBody>
      </p:sp>
      <p:sp>
        <p:nvSpPr>
          <p:cNvPr id="317500" name="Rectangle 60"/>
          <p:cNvSpPr>
            <a:spLocks noChangeArrowheads="1"/>
          </p:cNvSpPr>
          <p:nvPr/>
        </p:nvSpPr>
        <p:spPr bwMode="auto">
          <a:xfrm>
            <a:off x="6858000" y="2819400"/>
            <a:ext cx="2057400" cy="35052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3600" b="1">
              <a:solidFill>
                <a:srgbClr val="FFFFFF"/>
              </a:solidFill>
              <a:latin typeface="Arial Narrow" pitchFamily="34" charset="0"/>
            </a:endParaRPr>
          </a:p>
        </p:txBody>
      </p:sp>
      <p:sp>
        <p:nvSpPr>
          <p:cNvPr id="317464" name="Freeform 24"/>
          <p:cNvSpPr>
            <a:spLocks/>
          </p:cNvSpPr>
          <p:nvPr/>
        </p:nvSpPr>
        <p:spPr bwMode="auto">
          <a:xfrm>
            <a:off x="6934200" y="3810000"/>
            <a:ext cx="1846263" cy="2554288"/>
          </a:xfrm>
          <a:custGeom>
            <a:avLst/>
            <a:gdLst>
              <a:gd name="T0" fmla="*/ 2147483647 w 1163"/>
              <a:gd name="T1" fmla="*/ 2147483647 h 1801"/>
              <a:gd name="T2" fmla="*/ 2094251205 w 1163"/>
              <a:gd name="T3" fmla="*/ 2147483647 h 1801"/>
              <a:gd name="T4" fmla="*/ 2051407743 w 1163"/>
              <a:gd name="T5" fmla="*/ 2147483647 h 1801"/>
              <a:gd name="T6" fmla="*/ 2051407743 w 1163"/>
              <a:gd name="T7" fmla="*/ 2147483647 h 1801"/>
              <a:gd name="T8" fmla="*/ 2116931823 w 1163"/>
              <a:gd name="T9" fmla="*/ 2147483647 h 1801"/>
              <a:gd name="T10" fmla="*/ 2051407743 w 1163"/>
              <a:gd name="T11" fmla="*/ 2147483647 h 1801"/>
              <a:gd name="T12" fmla="*/ 2147483647 w 1163"/>
              <a:gd name="T13" fmla="*/ 2023533617 h 1801"/>
              <a:gd name="T14" fmla="*/ 2147483647 w 1163"/>
              <a:gd name="T15" fmla="*/ 1918936871 h 1801"/>
              <a:gd name="T16" fmla="*/ 2147483647 w 1163"/>
              <a:gd name="T17" fmla="*/ 1900834188 h 1801"/>
              <a:gd name="T18" fmla="*/ 2147483647 w 1163"/>
              <a:gd name="T19" fmla="*/ 1830431713 h 1801"/>
              <a:gd name="T20" fmla="*/ 2139614029 w 1163"/>
              <a:gd name="T21" fmla="*/ 1673538012 h 1801"/>
              <a:gd name="T22" fmla="*/ 2071568999 w 1163"/>
              <a:gd name="T23" fmla="*/ 1514633217 h 1801"/>
              <a:gd name="T24" fmla="*/ 2116931823 w 1163"/>
              <a:gd name="T25" fmla="*/ 1339635415 h 1801"/>
              <a:gd name="T26" fmla="*/ 2071568999 w 1163"/>
              <a:gd name="T27" fmla="*/ 1023835500 h 1801"/>
              <a:gd name="T28" fmla="*/ 2147483647 w 1163"/>
              <a:gd name="T29" fmla="*/ 726138269 h 1801"/>
              <a:gd name="T30" fmla="*/ 2147483647 w 1163"/>
              <a:gd name="T31" fmla="*/ 601427745 h 1801"/>
              <a:gd name="T32" fmla="*/ 2147483647 w 1163"/>
              <a:gd name="T33" fmla="*/ 496830999 h 1801"/>
              <a:gd name="T34" fmla="*/ 2147483647 w 1163"/>
              <a:gd name="T35" fmla="*/ 199135186 h 1801"/>
              <a:gd name="T36" fmla="*/ 2147483647 w 1163"/>
              <a:gd name="T37" fmla="*/ 76435757 h 1801"/>
              <a:gd name="T38" fmla="*/ 1587698867 w 1163"/>
              <a:gd name="T39" fmla="*/ 22126289 h 1801"/>
              <a:gd name="T40" fmla="*/ 1391126627 w 1163"/>
              <a:gd name="T41" fmla="*/ 40228972 h 1801"/>
              <a:gd name="T42" fmla="*/ 1083667481 w 1163"/>
              <a:gd name="T43" fmla="*/ 162928402 h 1801"/>
              <a:gd name="T44" fmla="*/ 796369591 w 1163"/>
              <a:gd name="T45" fmla="*/ 233329458 h 1801"/>
              <a:gd name="T46" fmla="*/ 115927219 w 1163"/>
              <a:gd name="T47" fmla="*/ 339937298 h 1801"/>
              <a:gd name="T48" fmla="*/ 50403139 w 1163"/>
              <a:gd name="T49" fmla="*/ 496830999 h 1801"/>
              <a:gd name="T50" fmla="*/ 269657586 w 1163"/>
              <a:gd name="T51" fmla="*/ 462636727 h 1801"/>
              <a:gd name="T52" fmla="*/ 466229826 w 1163"/>
              <a:gd name="T53" fmla="*/ 689932903 h 1801"/>
              <a:gd name="T54" fmla="*/ 819051797 w 1163"/>
              <a:gd name="T55" fmla="*/ 708035586 h 1801"/>
              <a:gd name="T56" fmla="*/ 1149191561 w 1163"/>
              <a:gd name="T57" fmla="*/ 830735015 h 1801"/>
              <a:gd name="T58" fmla="*/ 1214715641 w 1163"/>
              <a:gd name="T59" fmla="*/ 919238754 h 1801"/>
              <a:gd name="T60" fmla="*/ 1433970088 w 1163"/>
              <a:gd name="T61" fmla="*/ 1041938183 h 1801"/>
              <a:gd name="T62" fmla="*/ 1368446008 w 1163"/>
              <a:gd name="T63" fmla="*/ 1216935985 h 1801"/>
              <a:gd name="T64" fmla="*/ 1368446008 w 1163"/>
              <a:gd name="T65" fmla="*/ 1585034273 h 1801"/>
              <a:gd name="T66" fmla="*/ 1433970088 w 1163"/>
              <a:gd name="T67" fmla="*/ 1673538012 h 1801"/>
              <a:gd name="T68" fmla="*/ 1345763802 w 1163"/>
              <a:gd name="T69" fmla="*/ 1814340124 h 1801"/>
              <a:gd name="T70" fmla="*/ 1126510943 w 1163"/>
              <a:gd name="T71" fmla="*/ 1884742599 h 1801"/>
              <a:gd name="T72" fmla="*/ 1325602546 w 1163"/>
              <a:gd name="T73" fmla="*/ 2023533617 h 1801"/>
              <a:gd name="T74" fmla="*/ 1522174787 w 1163"/>
              <a:gd name="T75" fmla="*/ 2147483647 h 1801"/>
              <a:gd name="T76" fmla="*/ 1280239722 w 1163"/>
              <a:gd name="T77" fmla="*/ 2147483647 h 1801"/>
              <a:gd name="T78" fmla="*/ 1345763802 w 1163"/>
              <a:gd name="T79" fmla="*/ 2147483647 h 1801"/>
              <a:gd name="T80" fmla="*/ 1302921928 w 1163"/>
              <a:gd name="T81" fmla="*/ 2147483647 h 1801"/>
              <a:gd name="T82" fmla="*/ 1280239722 w 1163"/>
              <a:gd name="T83" fmla="*/ 2147483647 h 1801"/>
              <a:gd name="T84" fmla="*/ 1368446008 w 1163"/>
              <a:gd name="T85" fmla="*/ 2147483647 h 1801"/>
              <a:gd name="T86" fmla="*/ 1456650707 w 1163"/>
              <a:gd name="T87" fmla="*/ 2147483647 h 1801"/>
              <a:gd name="T88" fmla="*/ 2028727124 w 1163"/>
              <a:gd name="T89" fmla="*/ 2147483647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sz="1800">
              <a:solidFill>
                <a:srgbClr val="000000"/>
              </a:solidFill>
              <a:latin typeface="Arial" charset="0"/>
            </a:endParaRPr>
          </a:p>
        </p:txBody>
      </p:sp>
      <p:sp>
        <p:nvSpPr>
          <p:cNvPr id="317502" name="Text Box 62"/>
          <p:cNvSpPr txBox="1">
            <a:spLocks noChangeArrowheads="1"/>
          </p:cNvSpPr>
          <p:nvPr/>
        </p:nvSpPr>
        <p:spPr bwMode="auto">
          <a:xfrm>
            <a:off x="7620000" y="3505200"/>
            <a:ext cx="75882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Noon </a:t>
            </a:r>
          </a:p>
        </p:txBody>
      </p:sp>
      <p:sp>
        <p:nvSpPr>
          <p:cNvPr id="317501" name="Text Box 61"/>
          <p:cNvSpPr txBox="1">
            <a:spLocks noChangeArrowheads="1"/>
          </p:cNvSpPr>
          <p:nvPr/>
        </p:nvSpPr>
        <p:spPr bwMode="auto">
          <a:xfrm>
            <a:off x="7315200" y="3124200"/>
            <a:ext cx="1370013"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7400 Ft AGL</a:t>
            </a:r>
          </a:p>
        </p:txBody>
      </p:sp>
      <p:sp>
        <p:nvSpPr>
          <p:cNvPr id="317503" name="Rectangle 63"/>
          <p:cNvSpPr>
            <a:spLocks noChangeArrowheads="1"/>
          </p:cNvSpPr>
          <p:nvPr/>
        </p:nvSpPr>
        <p:spPr bwMode="auto">
          <a:xfrm>
            <a:off x="6705600" y="1447800"/>
            <a:ext cx="2438400" cy="48768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3600" b="1">
              <a:solidFill>
                <a:srgbClr val="FFFFFF"/>
              </a:solidFill>
              <a:latin typeface="Arial Narrow" pitchFamily="34" charset="0"/>
            </a:endParaRPr>
          </a:p>
        </p:txBody>
      </p:sp>
      <p:sp>
        <p:nvSpPr>
          <p:cNvPr id="317461" name="Freeform 21"/>
          <p:cNvSpPr>
            <a:spLocks/>
          </p:cNvSpPr>
          <p:nvPr/>
        </p:nvSpPr>
        <p:spPr bwMode="auto">
          <a:xfrm>
            <a:off x="6858000" y="2286000"/>
            <a:ext cx="1846263" cy="4078288"/>
          </a:xfrm>
          <a:custGeom>
            <a:avLst/>
            <a:gdLst>
              <a:gd name="T0" fmla="*/ 2147483647 w 1163"/>
              <a:gd name="T1" fmla="*/ 2147483647 h 1801"/>
              <a:gd name="T2" fmla="*/ 2094251205 w 1163"/>
              <a:gd name="T3" fmla="*/ 2147483647 h 1801"/>
              <a:gd name="T4" fmla="*/ 2051407743 w 1163"/>
              <a:gd name="T5" fmla="*/ 2147483647 h 1801"/>
              <a:gd name="T6" fmla="*/ 2051407743 w 1163"/>
              <a:gd name="T7" fmla="*/ 2147483647 h 1801"/>
              <a:gd name="T8" fmla="*/ 2116931823 w 1163"/>
              <a:gd name="T9" fmla="*/ 2147483647 h 1801"/>
              <a:gd name="T10" fmla="*/ 2051407743 w 1163"/>
              <a:gd name="T11" fmla="*/ 2147483647 h 1801"/>
              <a:gd name="T12" fmla="*/ 2147483647 w 1163"/>
              <a:gd name="T13" fmla="*/ 2147483647 h 1801"/>
              <a:gd name="T14" fmla="*/ 2147483647 w 1163"/>
              <a:gd name="T15" fmla="*/ 2147483647 h 1801"/>
              <a:gd name="T16" fmla="*/ 2147483647 w 1163"/>
              <a:gd name="T17" fmla="*/ 2147483647 h 1801"/>
              <a:gd name="T18" fmla="*/ 2147483647 w 1163"/>
              <a:gd name="T19" fmla="*/ 2147483647 h 1801"/>
              <a:gd name="T20" fmla="*/ 2139614029 w 1163"/>
              <a:gd name="T21" fmla="*/ 2147483647 h 1801"/>
              <a:gd name="T22" fmla="*/ 2071568999 w 1163"/>
              <a:gd name="T23" fmla="*/ 2147483647 h 1801"/>
              <a:gd name="T24" fmla="*/ 2116931823 w 1163"/>
              <a:gd name="T25" fmla="*/ 2147483647 h 1801"/>
              <a:gd name="T26" fmla="*/ 2071568999 w 1163"/>
              <a:gd name="T27" fmla="*/ 2147483647 h 1801"/>
              <a:gd name="T28" fmla="*/ 2147483647 w 1163"/>
              <a:gd name="T29" fmla="*/ 1851123827 h 1801"/>
              <a:gd name="T30" fmla="*/ 2147483647 w 1163"/>
              <a:gd name="T31" fmla="*/ 1533203049 h 1801"/>
              <a:gd name="T32" fmla="*/ 2147483647 w 1163"/>
              <a:gd name="T33" fmla="*/ 1266558647 h 1801"/>
              <a:gd name="T34" fmla="*/ 2147483647 w 1163"/>
              <a:gd name="T35" fmla="*/ 507648352 h 1801"/>
              <a:gd name="T36" fmla="*/ 2147483647 w 1163"/>
              <a:gd name="T37" fmla="*/ 194854305 h 1801"/>
              <a:gd name="T38" fmla="*/ 1587698867 w 1163"/>
              <a:gd name="T39" fmla="*/ 56405372 h 1801"/>
              <a:gd name="T40" fmla="*/ 1391126627 w 1163"/>
              <a:gd name="T41" fmla="*/ 102555017 h 1801"/>
              <a:gd name="T42" fmla="*/ 1083667481 w 1163"/>
              <a:gd name="T43" fmla="*/ 415349063 h 1801"/>
              <a:gd name="T44" fmla="*/ 796369591 w 1163"/>
              <a:gd name="T45" fmla="*/ 594820909 h 1801"/>
              <a:gd name="T46" fmla="*/ 115927219 w 1163"/>
              <a:gd name="T47" fmla="*/ 866592043 h 1801"/>
              <a:gd name="T48" fmla="*/ 50403139 w 1163"/>
              <a:gd name="T49" fmla="*/ 1266558647 h 1801"/>
              <a:gd name="T50" fmla="*/ 269657586 w 1163"/>
              <a:gd name="T51" fmla="*/ 1179386090 h 1801"/>
              <a:gd name="T52" fmla="*/ 466229826 w 1163"/>
              <a:gd name="T53" fmla="*/ 1758824539 h 1801"/>
              <a:gd name="T54" fmla="*/ 819051797 w 1163"/>
              <a:gd name="T55" fmla="*/ 1804974183 h 1801"/>
              <a:gd name="T56" fmla="*/ 1149191561 w 1163"/>
              <a:gd name="T57" fmla="*/ 2117768230 h 1801"/>
              <a:gd name="T58" fmla="*/ 1214715641 w 1163"/>
              <a:gd name="T59" fmla="*/ 2147483647 h 1801"/>
              <a:gd name="T60" fmla="*/ 1433970088 w 1163"/>
              <a:gd name="T61" fmla="*/ 2147483647 h 1801"/>
              <a:gd name="T62" fmla="*/ 1368446008 w 1163"/>
              <a:gd name="T63" fmla="*/ 2147483647 h 1801"/>
              <a:gd name="T64" fmla="*/ 1368446008 w 1163"/>
              <a:gd name="T65" fmla="*/ 2147483647 h 1801"/>
              <a:gd name="T66" fmla="*/ 1433970088 w 1163"/>
              <a:gd name="T67" fmla="*/ 2147483647 h 1801"/>
              <a:gd name="T68" fmla="*/ 1345763802 w 1163"/>
              <a:gd name="T69" fmla="*/ 2147483647 h 1801"/>
              <a:gd name="T70" fmla="*/ 1126510943 w 1163"/>
              <a:gd name="T71" fmla="*/ 2147483647 h 1801"/>
              <a:gd name="T72" fmla="*/ 1325602546 w 1163"/>
              <a:gd name="T73" fmla="*/ 2147483647 h 1801"/>
              <a:gd name="T74" fmla="*/ 1522174787 w 1163"/>
              <a:gd name="T75" fmla="*/ 2147483647 h 1801"/>
              <a:gd name="T76" fmla="*/ 1280239722 w 1163"/>
              <a:gd name="T77" fmla="*/ 2147483647 h 1801"/>
              <a:gd name="T78" fmla="*/ 1345763802 w 1163"/>
              <a:gd name="T79" fmla="*/ 2147483647 h 1801"/>
              <a:gd name="T80" fmla="*/ 1302921928 w 1163"/>
              <a:gd name="T81" fmla="*/ 2147483647 h 1801"/>
              <a:gd name="T82" fmla="*/ 1280239722 w 1163"/>
              <a:gd name="T83" fmla="*/ 2147483647 h 1801"/>
              <a:gd name="T84" fmla="*/ 1368446008 w 1163"/>
              <a:gd name="T85" fmla="*/ 2147483647 h 1801"/>
              <a:gd name="T86" fmla="*/ 1456650707 w 1163"/>
              <a:gd name="T87" fmla="*/ 2147483647 h 1801"/>
              <a:gd name="T88" fmla="*/ 2028727124 w 1163"/>
              <a:gd name="T89" fmla="*/ 2147483647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sz="1800">
              <a:solidFill>
                <a:srgbClr val="000000"/>
              </a:solidFill>
              <a:latin typeface="Arial" charset="0"/>
            </a:endParaRPr>
          </a:p>
        </p:txBody>
      </p:sp>
      <p:sp>
        <p:nvSpPr>
          <p:cNvPr id="317505" name="Text Box 65"/>
          <p:cNvSpPr txBox="1">
            <a:spLocks noChangeArrowheads="1"/>
          </p:cNvSpPr>
          <p:nvPr/>
        </p:nvSpPr>
        <p:spPr bwMode="auto">
          <a:xfrm>
            <a:off x="7543800" y="1981200"/>
            <a:ext cx="715963"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2 PM </a:t>
            </a:r>
          </a:p>
        </p:txBody>
      </p:sp>
      <p:sp>
        <p:nvSpPr>
          <p:cNvPr id="317504" name="Text Box 64"/>
          <p:cNvSpPr txBox="1">
            <a:spLocks noChangeArrowheads="1"/>
          </p:cNvSpPr>
          <p:nvPr/>
        </p:nvSpPr>
        <p:spPr bwMode="auto">
          <a:xfrm>
            <a:off x="7010400" y="1600200"/>
            <a:ext cx="1676400"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12,000 Ft AGL</a:t>
            </a:r>
          </a:p>
        </p:txBody>
      </p:sp>
      <p:sp>
        <p:nvSpPr>
          <p:cNvPr id="317472" name="Line 32"/>
          <p:cNvSpPr>
            <a:spLocks noChangeShapeType="1"/>
          </p:cNvSpPr>
          <p:nvPr/>
        </p:nvSpPr>
        <p:spPr bwMode="auto">
          <a:xfrm>
            <a:off x="3505200" y="5410200"/>
            <a:ext cx="990600" cy="914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317473" name="Line 33"/>
          <p:cNvSpPr>
            <a:spLocks noChangeShapeType="1"/>
          </p:cNvSpPr>
          <p:nvPr/>
        </p:nvSpPr>
        <p:spPr bwMode="auto">
          <a:xfrm>
            <a:off x="2438400" y="3810000"/>
            <a:ext cx="2590800" cy="2438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317474" name="Line 34"/>
          <p:cNvSpPr>
            <a:spLocks noChangeShapeType="1"/>
          </p:cNvSpPr>
          <p:nvPr/>
        </p:nvSpPr>
        <p:spPr bwMode="auto">
          <a:xfrm>
            <a:off x="1676400" y="2286000"/>
            <a:ext cx="4191000" cy="3962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ndParaRPr>
          </a:p>
        </p:txBody>
      </p:sp>
      <p:sp>
        <p:nvSpPr>
          <p:cNvPr id="56364" name="Rectangle 41"/>
          <p:cNvSpPr>
            <a:spLocks noChangeArrowheads="1"/>
          </p:cNvSpPr>
          <p:nvPr/>
        </p:nvSpPr>
        <p:spPr bwMode="auto">
          <a:xfrm flipH="1">
            <a:off x="2362200" y="3810000"/>
            <a:ext cx="152400" cy="150813"/>
          </a:xfrm>
          <a:prstGeom prst="rect">
            <a:avLst/>
          </a:prstGeom>
          <a:solidFill>
            <a:srgbClr val="000000"/>
          </a:solidFill>
          <a:ln w="9525">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56365" name="Rectangle 42"/>
          <p:cNvSpPr>
            <a:spLocks noChangeArrowheads="1"/>
          </p:cNvSpPr>
          <p:nvPr/>
        </p:nvSpPr>
        <p:spPr bwMode="auto">
          <a:xfrm flipH="1">
            <a:off x="1600200" y="2209800"/>
            <a:ext cx="152400" cy="150813"/>
          </a:xfrm>
          <a:prstGeom prst="rect">
            <a:avLst/>
          </a:prstGeom>
          <a:solidFill>
            <a:srgbClr val="000000"/>
          </a:solidFill>
          <a:ln w="9525">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507" name="Text Box 67"/>
          <p:cNvSpPr txBox="1">
            <a:spLocks noChangeArrowheads="1"/>
          </p:cNvSpPr>
          <p:nvPr/>
        </p:nvSpPr>
        <p:spPr bwMode="auto">
          <a:xfrm>
            <a:off x="2667000" y="1828800"/>
            <a:ext cx="2513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000000"/>
                </a:solidFill>
              </a:rPr>
              <a:t>Maximum Mixing Height</a:t>
            </a:r>
          </a:p>
        </p:txBody>
      </p:sp>
      <p:sp>
        <p:nvSpPr>
          <p:cNvPr id="56367" name="Rectangle 68"/>
          <p:cNvSpPr>
            <a:spLocks noChangeArrowheads="1"/>
          </p:cNvSpPr>
          <p:nvPr/>
        </p:nvSpPr>
        <p:spPr bwMode="auto">
          <a:xfrm>
            <a:off x="6629400" y="6172200"/>
            <a:ext cx="2514600" cy="381000"/>
          </a:xfrm>
          <a:prstGeom prst="rect">
            <a:avLst/>
          </a:prstGeom>
          <a:gradFill rotWithShape="1">
            <a:gsLst>
              <a:gs pos="0">
                <a:srgbClr val="B9CA1C"/>
              </a:gs>
              <a:gs pos="100000">
                <a:srgbClr val="34351F"/>
              </a:gs>
            </a:gsLst>
            <a:lin ang="5400000" scaled="1"/>
          </a:gradFill>
          <a:ln w="6350">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56368" name="Text Box 53"/>
          <p:cNvSpPr txBox="1">
            <a:spLocks noChangeArrowheads="1"/>
          </p:cNvSpPr>
          <p:nvPr/>
        </p:nvSpPr>
        <p:spPr bwMode="auto">
          <a:xfrm>
            <a:off x="7315200" y="6172200"/>
            <a:ext cx="1147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000000"/>
                </a:solidFill>
              </a:rPr>
              <a:t>G r o u n d</a:t>
            </a:r>
          </a:p>
        </p:txBody>
      </p:sp>
      <p:sp>
        <p:nvSpPr>
          <p:cNvPr id="56369" name="Rectangle 15"/>
          <p:cNvSpPr>
            <a:spLocks noChangeArrowheads="1"/>
          </p:cNvSpPr>
          <p:nvPr/>
        </p:nvSpPr>
        <p:spPr bwMode="auto">
          <a:xfrm flipH="1">
            <a:off x="3429000" y="5334000"/>
            <a:ext cx="152400" cy="150813"/>
          </a:xfrm>
          <a:prstGeom prst="rect">
            <a:avLst/>
          </a:prstGeom>
          <a:solidFill>
            <a:srgbClr val="000000"/>
          </a:solidFill>
          <a:ln w="9525">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57" name="Rectangle 17"/>
          <p:cNvSpPr>
            <a:spLocks noChangeArrowheads="1"/>
          </p:cNvSpPr>
          <p:nvPr/>
        </p:nvSpPr>
        <p:spPr bwMode="auto">
          <a:xfrm>
            <a:off x="4343400" y="6172200"/>
            <a:ext cx="152400" cy="152400"/>
          </a:xfrm>
          <a:prstGeom prst="rect">
            <a:avLst/>
          </a:prstGeom>
          <a:solidFill>
            <a:srgbClr val="FF0000"/>
          </a:solidFill>
          <a:ln w="12700">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65" name="Rectangle 25"/>
          <p:cNvSpPr>
            <a:spLocks noChangeArrowheads="1"/>
          </p:cNvSpPr>
          <p:nvPr/>
        </p:nvSpPr>
        <p:spPr bwMode="auto">
          <a:xfrm>
            <a:off x="4953000" y="6172200"/>
            <a:ext cx="152400" cy="152400"/>
          </a:xfrm>
          <a:prstGeom prst="rect">
            <a:avLst/>
          </a:prstGeom>
          <a:solidFill>
            <a:srgbClr val="FF0000"/>
          </a:solidFill>
          <a:ln w="12700">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317466" name="Rectangle 26"/>
          <p:cNvSpPr>
            <a:spLocks noChangeArrowheads="1"/>
          </p:cNvSpPr>
          <p:nvPr/>
        </p:nvSpPr>
        <p:spPr bwMode="auto">
          <a:xfrm>
            <a:off x="5791200" y="6172200"/>
            <a:ext cx="152400" cy="152400"/>
          </a:xfrm>
          <a:prstGeom prst="rect">
            <a:avLst/>
          </a:prstGeom>
          <a:solidFill>
            <a:srgbClr val="FF0000"/>
          </a:solidFill>
          <a:ln w="12700">
            <a:solidFill>
              <a:schemeClr val="tx1"/>
            </a:solidFill>
            <a:miter lim="800000"/>
            <a:headEnd/>
            <a:tailEnd/>
          </a:ln>
        </p:spPr>
        <p:txBody>
          <a:bodyPr wrap="none" anchor="ctr"/>
          <a:lstStyle/>
          <a:p>
            <a:endParaRPr lang="en-US" sz="3600" b="1">
              <a:solidFill>
                <a:srgbClr val="FFFFFF"/>
              </a:solidFill>
              <a:latin typeface="Arial Narrow" pitchFamily="34" charset="0"/>
            </a:endParaRPr>
          </a:p>
        </p:txBody>
      </p:sp>
      <p:sp>
        <p:nvSpPr>
          <p:cNvPr id="56373"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r>
              <a:rPr lang="en-US" sz="1000">
                <a:solidFill>
                  <a:srgbClr val="DDDDDD"/>
                </a:solidFill>
                <a:latin typeface="Arial" charset="0"/>
              </a:rPr>
              <a:t>6-</a:t>
            </a:r>
            <a:fld id="{06B633D9-E976-4CB3-983C-E815C8F29460}" type="slidenum">
              <a:rPr lang="en-US" sz="1000">
                <a:solidFill>
                  <a:srgbClr val="DDDDDD"/>
                </a:solidFill>
                <a:latin typeface="Arial" charset="0"/>
              </a:rPr>
              <a:pPr algn="r"/>
              <a:t>80</a:t>
            </a:fld>
            <a:r>
              <a:rPr lang="en-US" sz="1000">
                <a:solidFill>
                  <a:srgbClr val="DDDDDD"/>
                </a:solidFill>
                <a:latin typeface="Arial" charset="0"/>
              </a:rPr>
              <a:t>-S290-EP</a:t>
            </a:r>
          </a:p>
        </p:txBody>
      </p:sp>
    </p:spTree>
    <p:extLst>
      <p:ext uri="{BB962C8B-B14F-4D97-AF65-F5344CB8AC3E}">
        <p14:creationId xmlns:p14="http://schemas.microsoft.com/office/powerpoint/2010/main" val="2258347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91"/>
                                        </p:tgtEl>
                                        <p:attrNameLst>
                                          <p:attrName>style.visibility</p:attrName>
                                        </p:attrNameLst>
                                      </p:cBhvr>
                                      <p:to>
                                        <p:strVal val="visible"/>
                                      </p:to>
                                    </p:set>
                                    <p:animEffect transition="in" filter="dissolve">
                                      <p:cBhvr>
                                        <p:cTn id="7" dur="500"/>
                                        <p:tgtEl>
                                          <p:spTgt spid="31749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7490"/>
                                        </p:tgtEl>
                                        <p:attrNameLst>
                                          <p:attrName>style.visibility</p:attrName>
                                        </p:attrNameLst>
                                      </p:cBhvr>
                                      <p:to>
                                        <p:strVal val="visible"/>
                                      </p:to>
                                    </p:set>
                                    <p:animEffect transition="in" filter="dissolve">
                                      <p:cBhvr>
                                        <p:cTn id="10" dur="500"/>
                                        <p:tgtEl>
                                          <p:spTgt spid="31749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17462"/>
                                        </p:tgtEl>
                                        <p:attrNameLst>
                                          <p:attrName>style.visibility</p:attrName>
                                        </p:attrNameLst>
                                      </p:cBhvr>
                                      <p:to>
                                        <p:strVal val="visible"/>
                                      </p:to>
                                    </p:set>
                                    <p:animEffect transition="in" filter="dissolve">
                                      <p:cBhvr>
                                        <p:cTn id="13" dur="500"/>
                                        <p:tgtEl>
                                          <p:spTgt spid="31746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7480"/>
                                        </p:tgtEl>
                                        <p:attrNameLst>
                                          <p:attrName>style.visibility</p:attrName>
                                        </p:attrNameLst>
                                      </p:cBhvr>
                                      <p:to>
                                        <p:strVal val="visible"/>
                                      </p:to>
                                    </p:set>
                                    <p:animEffect transition="in" filter="dissolve">
                                      <p:cBhvr>
                                        <p:cTn id="16" dur="500"/>
                                        <p:tgtEl>
                                          <p:spTgt spid="31748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17486"/>
                                        </p:tgtEl>
                                        <p:attrNameLst>
                                          <p:attrName>style.visibility</p:attrName>
                                        </p:attrNameLst>
                                      </p:cBhvr>
                                      <p:to>
                                        <p:strVal val="visible"/>
                                      </p:to>
                                    </p:set>
                                    <p:animEffect transition="in" filter="dissolve">
                                      <p:cBhvr>
                                        <p:cTn id="19" dur="500"/>
                                        <p:tgtEl>
                                          <p:spTgt spid="3174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17471"/>
                                        </p:tgtEl>
                                        <p:attrNameLst>
                                          <p:attrName>style.visibility</p:attrName>
                                        </p:attrNameLst>
                                      </p:cBhvr>
                                      <p:to>
                                        <p:strVal val="visible"/>
                                      </p:to>
                                    </p:set>
                                    <p:animEffect transition="in" filter="dissolve">
                                      <p:cBhvr>
                                        <p:cTn id="22" dur="500"/>
                                        <p:tgtEl>
                                          <p:spTgt spid="31747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17448"/>
                                        </p:tgtEl>
                                        <p:attrNameLst>
                                          <p:attrName>style.visibility</p:attrName>
                                        </p:attrNameLst>
                                      </p:cBhvr>
                                      <p:to>
                                        <p:strVal val="visible"/>
                                      </p:to>
                                    </p:set>
                                    <p:animEffect transition="in" filter="dissolve">
                                      <p:cBhvr>
                                        <p:cTn id="25" dur="500"/>
                                        <p:tgtEl>
                                          <p:spTgt spid="31744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17475"/>
                                        </p:tgtEl>
                                        <p:attrNameLst>
                                          <p:attrName>style.visibility</p:attrName>
                                        </p:attrNameLst>
                                      </p:cBhvr>
                                      <p:to>
                                        <p:strVal val="visible"/>
                                      </p:to>
                                    </p:set>
                                    <p:animEffect transition="in" filter="dissolve">
                                      <p:cBhvr>
                                        <p:cTn id="28" dur="500"/>
                                        <p:tgtEl>
                                          <p:spTgt spid="31747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17499"/>
                                        </p:tgtEl>
                                        <p:attrNameLst>
                                          <p:attrName>style.visibility</p:attrName>
                                        </p:attrNameLst>
                                      </p:cBhvr>
                                      <p:to>
                                        <p:strVal val="visible"/>
                                      </p:to>
                                    </p:set>
                                    <p:animEffect transition="in" filter="dissolve">
                                      <p:cBhvr>
                                        <p:cTn id="31" dur="500"/>
                                        <p:tgtEl>
                                          <p:spTgt spid="31749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7457"/>
                                        </p:tgtEl>
                                        <p:attrNameLst>
                                          <p:attrName>style.visibility</p:attrName>
                                        </p:attrNameLst>
                                      </p:cBhvr>
                                      <p:to>
                                        <p:strVal val="visible"/>
                                      </p:to>
                                    </p:set>
                                    <p:animEffect transition="in" filter="dissolve">
                                      <p:cBhvr>
                                        <p:cTn id="36" dur="500"/>
                                        <p:tgtEl>
                                          <p:spTgt spid="31745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17476"/>
                                        </p:tgtEl>
                                        <p:attrNameLst>
                                          <p:attrName>style.visibility</p:attrName>
                                        </p:attrNameLst>
                                      </p:cBhvr>
                                      <p:to>
                                        <p:strVal val="visible"/>
                                      </p:to>
                                    </p:set>
                                    <p:animEffect transition="in" filter="dissolve">
                                      <p:cBhvr>
                                        <p:cTn id="39" dur="500"/>
                                        <p:tgtEl>
                                          <p:spTgt spid="31747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17472"/>
                                        </p:tgtEl>
                                        <p:attrNameLst>
                                          <p:attrName>style.visibility</p:attrName>
                                        </p:attrNameLst>
                                      </p:cBhvr>
                                      <p:to>
                                        <p:strVal val="visible"/>
                                      </p:to>
                                    </p:set>
                                    <p:animEffect transition="in" filter="dissolve">
                                      <p:cBhvr>
                                        <p:cTn id="42" dur="500"/>
                                        <p:tgtEl>
                                          <p:spTgt spid="31747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17484"/>
                                        </p:tgtEl>
                                        <p:attrNameLst>
                                          <p:attrName>style.visibility</p:attrName>
                                        </p:attrNameLst>
                                      </p:cBhvr>
                                      <p:to>
                                        <p:strVal val="visible"/>
                                      </p:to>
                                    </p:set>
                                    <p:animEffect transition="in" filter="dissolve">
                                      <p:cBhvr>
                                        <p:cTn id="45" dur="500"/>
                                        <p:tgtEl>
                                          <p:spTgt spid="31748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17487"/>
                                        </p:tgtEl>
                                        <p:attrNameLst>
                                          <p:attrName>style.visibility</p:attrName>
                                        </p:attrNameLst>
                                      </p:cBhvr>
                                      <p:to>
                                        <p:strVal val="visible"/>
                                      </p:to>
                                    </p:set>
                                    <p:animEffect transition="in" filter="dissolve">
                                      <p:cBhvr>
                                        <p:cTn id="48" dur="500"/>
                                        <p:tgtEl>
                                          <p:spTgt spid="31748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17497"/>
                                        </p:tgtEl>
                                        <p:attrNameLst>
                                          <p:attrName>style.visibility</p:attrName>
                                        </p:attrNameLst>
                                      </p:cBhvr>
                                      <p:to>
                                        <p:strVal val="visible"/>
                                      </p:to>
                                    </p:set>
                                    <p:animEffect transition="in" filter="dissolve">
                                      <p:cBhvr>
                                        <p:cTn id="53" dur="500"/>
                                        <p:tgtEl>
                                          <p:spTgt spid="31749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17494"/>
                                        </p:tgtEl>
                                        <p:attrNameLst>
                                          <p:attrName>style.visibility</p:attrName>
                                        </p:attrNameLst>
                                      </p:cBhvr>
                                      <p:to>
                                        <p:strVal val="visible"/>
                                      </p:to>
                                    </p:set>
                                    <p:animEffect transition="in" filter="dissolve">
                                      <p:cBhvr>
                                        <p:cTn id="56" dur="500"/>
                                        <p:tgtEl>
                                          <p:spTgt spid="31749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17463"/>
                                        </p:tgtEl>
                                        <p:attrNameLst>
                                          <p:attrName>style.visibility</p:attrName>
                                        </p:attrNameLst>
                                      </p:cBhvr>
                                      <p:to>
                                        <p:strVal val="visible"/>
                                      </p:to>
                                    </p:set>
                                    <p:animEffect transition="in" filter="dissolve">
                                      <p:cBhvr>
                                        <p:cTn id="59" dur="500"/>
                                        <p:tgtEl>
                                          <p:spTgt spid="317463"/>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17498"/>
                                        </p:tgtEl>
                                        <p:attrNameLst>
                                          <p:attrName>style.visibility</p:attrName>
                                        </p:attrNameLst>
                                      </p:cBhvr>
                                      <p:to>
                                        <p:strVal val="visible"/>
                                      </p:to>
                                    </p:set>
                                    <p:animEffect transition="in" filter="dissolve">
                                      <p:cBhvr>
                                        <p:cTn id="62" dur="500"/>
                                        <p:tgtEl>
                                          <p:spTgt spid="3174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17465"/>
                                        </p:tgtEl>
                                        <p:attrNameLst>
                                          <p:attrName>style.visibility</p:attrName>
                                        </p:attrNameLst>
                                      </p:cBhvr>
                                      <p:to>
                                        <p:strVal val="visible"/>
                                      </p:to>
                                    </p:set>
                                    <p:animEffect transition="in" filter="dissolve">
                                      <p:cBhvr>
                                        <p:cTn id="67" dur="500"/>
                                        <p:tgtEl>
                                          <p:spTgt spid="317465"/>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17473"/>
                                        </p:tgtEl>
                                        <p:attrNameLst>
                                          <p:attrName>style.visibility</p:attrName>
                                        </p:attrNameLst>
                                      </p:cBhvr>
                                      <p:to>
                                        <p:strVal val="visible"/>
                                      </p:to>
                                    </p:set>
                                    <p:animEffect transition="in" filter="dissolve">
                                      <p:cBhvr>
                                        <p:cTn id="70" dur="500"/>
                                        <p:tgtEl>
                                          <p:spTgt spid="317473"/>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17483"/>
                                        </p:tgtEl>
                                        <p:attrNameLst>
                                          <p:attrName>style.visibility</p:attrName>
                                        </p:attrNameLst>
                                      </p:cBhvr>
                                      <p:to>
                                        <p:strVal val="visible"/>
                                      </p:to>
                                    </p:set>
                                    <p:animEffect transition="in" filter="dissolve">
                                      <p:cBhvr>
                                        <p:cTn id="73" dur="500"/>
                                        <p:tgtEl>
                                          <p:spTgt spid="317483"/>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17488"/>
                                        </p:tgtEl>
                                        <p:attrNameLst>
                                          <p:attrName>style.visibility</p:attrName>
                                        </p:attrNameLst>
                                      </p:cBhvr>
                                      <p:to>
                                        <p:strVal val="visible"/>
                                      </p:to>
                                    </p:set>
                                    <p:animEffect transition="in" filter="dissolve">
                                      <p:cBhvr>
                                        <p:cTn id="76" dur="500"/>
                                        <p:tgtEl>
                                          <p:spTgt spid="31748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317500"/>
                                        </p:tgtEl>
                                        <p:attrNameLst>
                                          <p:attrName>style.visibility</p:attrName>
                                        </p:attrNameLst>
                                      </p:cBhvr>
                                      <p:to>
                                        <p:strVal val="visible"/>
                                      </p:to>
                                    </p:set>
                                    <p:animEffect transition="in" filter="dissolve">
                                      <p:cBhvr>
                                        <p:cTn id="81" dur="500"/>
                                        <p:tgtEl>
                                          <p:spTgt spid="317500"/>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317464"/>
                                        </p:tgtEl>
                                        <p:attrNameLst>
                                          <p:attrName>style.visibility</p:attrName>
                                        </p:attrNameLst>
                                      </p:cBhvr>
                                      <p:to>
                                        <p:strVal val="visible"/>
                                      </p:to>
                                    </p:set>
                                    <p:animEffect transition="in" filter="dissolve">
                                      <p:cBhvr>
                                        <p:cTn id="84" dur="500"/>
                                        <p:tgtEl>
                                          <p:spTgt spid="317464"/>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317502"/>
                                        </p:tgtEl>
                                        <p:attrNameLst>
                                          <p:attrName>style.visibility</p:attrName>
                                        </p:attrNameLst>
                                      </p:cBhvr>
                                      <p:to>
                                        <p:strVal val="visible"/>
                                      </p:to>
                                    </p:set>
                                    <p:animEffect transition="in" filter="dissolve">
                                      <p:cBhvr>
                                        <p:cTn id="87" dur="500"/>
                                        <p:tgtEl>
                                          <p:spTgt spid="317502"/>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317501"/>
                                        </p:tgtEl>
                                        <p:attrNameLst>
                                          <p:attrName>style.visibility</p:attrName>
                                        </p:attrNameLst>
                                      </p:cBhvr>
                                      <p:to>
                                        <p:strVal val="visible"/>
                                      </p:to>
                                    </p:set>
                                    <p:animEffect transition="in" filter="dissolve">
                                      <p:cBhvr>
                                        <p:cTn id="90" dur="500"/>
                                        <p:tgtEl>
                                          <p:spTgt spid="317501"/>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317466"/>
                                        </p:tgtEl>
                                        <p:attrNameLst>
                                          <p:attrName>style.visibility</p:attrName>
                                        </p:attrNameLst>
                                      </p:cBhvr>
                                      <p:to>
                                        <p:strVal val="visible"/>
                                      </p:to>
                                    </p:set>
                                    <p:animEffect transition="in" filter="dissolve">
                                      <p:cBhvr>
                                        <p:cTn id="95" dur="500"/>
                                        <p:tgtEl>
                                          <p:spTgt spid="317466"/>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317474"/>
                                        </p:tgtEl>
                                        <p:attrNameLst>
                                          <p:attrName>style.visibility</p:attrName>
                                        </p:attrNameLst>
                                      </p:cBhvr>
                                      <p:to>
                                        <p:strVal val="visible"/>
                                      </p:to>
                                    </p:set>
                                    <p:animEffect transition="in" filter="dissolve">
                                      <p:cBhvr>
                                        <p:cTn id="98" dur="500"/>
                                        <p:tgtEl>
                                          <p:spTgt spid="317474"/>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317479"/>
                                        </p:tgtEl>
                                        <p:attrNameLst>
                                          <p:attrName>style.visibility</p:attrName>
                                        </p:attrNameLst>
                                      </p:cBhvr>
                                      <p:to>
                                        <p:strVal val="visible"/>
                                      </p:to>
                                    </p:set>
                                    <p:animEffect transition="in" filter="dissolve">
                                      <p:cBhvr>
                                        <p:cTn id="101" dur="500"/>
                                        <p:tgtEl>
                                          <p:spTgt spid="317479"/>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317485"/>
                                        </p:tgtEl>
                                        <p:attrNameLst>
                                          <p:attrName>style.visibility</p:attrName>
                                        </p:attrNameLst>
                                      </p:cBhvr>
                                      <p:to>
                                        <p:strVal val="visible"/>
                                      </p:to>
                                    </p:set>
                                    <p:animEffect transition="in" filter="dissolve">
                                      <p:cBhvr>
                                        <p:cTn id="104" dur="500"/>
                                        <p:tgtEl>
                                          <p:spTgt spid="317485"/>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317489"/>
                                        </p:tgtEl>
                                        <p:attrNameLst>
                                          <p:attrName>style.visibility</p:attrName>
                                        </p:attrNameLst>
                                      </p:cBhvr>
                                      <p:to>
                                        <p:strVal val="visible"/>
                                      </p:to>
                                    </p:set>
                                    <p:animEffect transition="in" filter="dissolve">
                                      <p:cBhvr>
                                        <p:cTn id="107" dur="500"/>
                                        <p:tgtEl>
                                          <p:spTgt spid="317489"/>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317503"/>
                                        </p:tgtEl>
                                        <p:attrNameLst>
                                          <p:attrName>style.visibility</p:attrName>
                                        </p:attrNameLst>
                                      </p:cBhvr>
                                      <p:to>
                                        <p:strVal val="visible"/>
                                      </p:to>
                                    </p:set>
                                    <p:animEffect transition="in" filter="dissolve">
                                      <p:cBhvr>
                                        <p:cTn id="112" dur="500"/>
                                        <p:tgtEl>
                                          <p:spTgt spid="317503"/>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317461"/>
                                        </p:tgtEl>
                                        <p:attrNameLst>
                                          <p:attrName>style.visibility</p:attrName>
                                        </p:attrNameLst>
                                      </p:cBhvr>
                                      <p:to>
                                        <p:strVal val="visible"/>
                                      </p:to>
                                    </p:set>
                                    <p:animEffect transition="in" filter="dissolve">
                                      <p:cBhvr>
                                        <p:cTn id="115" dur="500"/>
                                        <p:tgtEl>
                                          <p:spTgt spid="317461"/>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317505"/>
                                        </p:tgtEl>
                                        <p:attrNameLst>
                                          <p:attrName>style.visibility</p:attrName>
                                        </p:attrNameLst>
                                      </p:cBhvr>
                                      <p:to>
                                        <p:strVal val="visible"/>
                                      </p:to>
                                    </p:set>
                                    <p:animEffect transition="in" filter="dissolve">
                                      <p:cBhvr>
                                        <p:cTn id="118" dur="500"/>
                                        <p:tgtEl>
                                          <p:spTgt spid="317505"/>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317504"/>
                                        </p:tgtEl>
                                        <p:attrNameLst>
                                          <p:attrName>style.visibility</p:attrName>
                                        </p:attrNameLst>
                                      </p:cBhvr>
                                      <p:to>
                                        <p:strVal val="visible"/>
                                      </p:to>
                                    </p:set>
                                    <p:animEffect transition="in" filter="dissolve">
                                      <p:cBhvr>
                                        <p:cTn id="121" dur="500"/>
                                        <p:tgtEl>
                                          <p:spTgt spid="317504"/>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53" presetClass="entr" presetSubtype="0" fill="hold" grpId="0" nodeType="clickEffect">
                                  <p:stCondLst>
                                    <p:cond delay="0"/>
                                  </p:stCondLst>
                                  <p:childTnLst>
                                    <p:set>
                                      <p:cBhvr>
                                        <p:cTn id="125" dur="1" fill="hold">
                                          <p:stCondLst>
                                            <p:cond delay="0"/>
                                          </p:stCondLst>
                                        </p:cTn>
                                        <p:tgtEl>
                                          <p:spTgt spid="317507"/>
                                        </p:tgtEl>
                                        <p:attrNameLst>
                                          <p:attrName>style.visibility</p:attrName>
                                        </p:attrNameLst>
                                      </p:cBhvr>
                                      <p:to>
                                        <p:strVal val="visible"/>
                                      </p:to>
                                    </p:set>
                                    <p:anim calcmode="lin" valueType="num">
                                      <p:cBhvr>
                                        <p:cTn id="126" dur="500" fill="hold"/>
                                        <p:tgtEl>
                                          <p:spTgt spid="317507"/>
                                        </p:tgtEl>
                                        <p:attrNameLst>
                                          <p:attrName>ppt_w</p:attrName>
                                        </p:attrNameLst>
                                      </p:cBhvr>
                                      <p:tavLst>
                                        <p:tav tm="0">
                                          <p:val>
                                            <p:fltVal val="0"/>
                                          </p:val>
                                        </p:tav>
                                        <p:tav tm="100000">
                                          <p:val>
                                            <p:strVal val="#ppt_w"/>
                                          </p:val>
                                        </p:tav>
                                      </p:tavLst>
                                    </p:anim>
                                    <p:anim calcmode="lin" valueType="num">
                                      <p:cBhvr>
                                        <p:cTn id="127" dur="500" fill="hold"/>
                                        <p:tgtEl>
                                          <p:spTgt spid="317507"/>
                                        </p:tgtEl>
                                        <p:attrNameLst>
                                          <p:attrName>ppt_h</p:attrName>
                                        </p:attrNameLst>
                                      </p:cBhvr>
                                      <p:tavLst>
                                        <p:tav tm="0">
                                          <p:val>
                                            <p:fltVal val="0"/>
                                          </p:val>
                                        </p:tav>
                                        <p:tav tm="100000">
                                          <p:val>
                                            <p:strVal val="#ppt_h"/>
                                          </p:val>
                                        </p:tav>
                                      </p:tavLst>
                                    </p:anim>
                                    <p:animEffect transition="in" filter="fade">
                                      <p:cBhvr>
                                        <p:cTn id="128" dur="500"/>
                                        <p:tgtEl>
                                          <p:spTgt spid="31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5" grpId="0" animBg="1"/>
      <p:bldP spid="317476" grpId="0" animBg="1"/>
      <p:bldP spid="317479" grpId="0" animBg="1"/>
      <p:bldP spid="317480" grpId="0" animBg="1"/>
      <p:bldP spid="317471" grpId="0" animBg="1"/>
      <p:bldP spid="317448" grpId="0" animBg="1"/>
      <p:bldP spid="317483" grpId="0" animBg="1"/>
      <p:bldP spid="317484" grpId="0" animBg="1"/>
      <p:bldP spid="317485" grpId="0" animBg="1"/>
      <p:bldP spid="317486" grpId="0" animBg="1"/>
      <p:bldP spid="317487" grpId="0" animBg="1"/>
      <p:bldP spid="317488" grpId="0" animBg="1"/>
      <p:bldP spid="317489" grpId="0" animBg="1"/>
      <p:bldP spid="317499" grpId="0" animBg="1"/>
      <p:bldP spid="317462" grpId="0" animBg="1"/>
      <p:bldP spid="317490" grpId="0" animBg="1"/>
      <p:bldP spid="317491" grpId="0" animBg="1"/>
      <p:bldP spid="317498" grpId="0" animBg="1"/>
      <p:bldP spid="317463" grpId="0" animBg="1"/>
      <p:bldP spid="317494" grpId="0" animBg="1"/>
      <p:bldP spid="317497" grpId="0" animBg="1"/>
      <p:bldP spid="317500" grpId="0" animBg="1"/>
      <p:bldP spid="317464" grpId="0" animBg="1"/>
      <p:bldP spid="317502" grpId="0" animBg="1"/>
      <p:bldP spid="317501" grpId="0" animBg="1"/>
      <p:bldP spid="317503" grpId="0" animBg="1"/>
      <p:bldP spid="317461" grpId="0" animBg="1"/>
      <p:bldP spid="317505" grpId="0" animBg="1"/>
      <p:bldP spid="317504" grpId="0" animBg="1"/>
      <p:bldP spid="317472" grpId="0" animBg="1"/>
      <p:bldP spid="317473" grpId="0" animBg="1"/>
      <p:bldP spid="317474" grpId="0" animBg="1"/>
      <p:bldP spid="317507" grpId="0" animBg="1"/>
      <p:bldP spid="317457" grpId="0" animBg="1"/>
      <p:bldP spid="317465" grpId="0" animBg="1"/>
      <p:bldP spid="31746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7"/>
          <p:cNvSpPr txBox="1">
            <a:spLocks noChangeArrowheads="1"/>
          </p:cNvSpPr>
          <p:nvPr/>
        </p:nvSpPr>
        <p:spPr bwMode="auto">
          <a:xfrm>
            <a:off x="0" y="533400"/>
            <a:ext cx="91440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a:solidFill>
                  <a:srgbClr val="333399"/>
                </a:solidFill>
              </a:rPr>
              <a:t> </a:t>
            </a:r>
            <a:r>
              <a:rPr lang="en-US" sz="3200" b="1">
                <a:solidFill>
                  <a:srgbClr val="333399"/>
                </a:solidFill>
                <a:latin typeface="Arial Narrow" pitchFamily="34" charset="0"/>
              </a:rPr>
              <a:t>Seasonal Variation in the Height of the Mixing Layer</a:t>
            </a:r>
          </a:p>
        </p:txBody>
      </p:sp>
      <p:sp>
        <p:nvSpPr>
          <p:cNvPr id="57347" name="Text Box 12"/>
          <p:cNvSpPr txBox="1">
            <a:spLocks noChangeArrowheads="1"/>
          </p:cNvSpPr>
          <p:nvPr/>
        </p:nvSpPr>
        <p:spPr bwMode="auto">
          <a:xfrm>
            <a:off x="152400" y="5410200"/>
            <a:ext cx="89916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a:solidFill>
                  <a:srgbClr val="000000"/>
                </a:solidFill>
                <a:latin typeface="Arial Narrow" pitchFamily="34" charset="0"/>
              </a:rPr>
              <a:t>The depth of the mixing layer varies considerably during the year.</a:t>
            </a:r>
            <a:r>
              <a:rPr lang="en-US" sz="2000" b="1">
                <a:solidFill>
                  <a:srgbClr val="000000"/>
                </a:solidFill>
                <a:latin typeface="Arial Narrow" pitchFamily="34" charset="0"/>
              </a:rPr>
              <a:t> </a:t>
            </a:r>
            <a:endParaRPr lang="en-US" sz="2000" b="1">
              <a:solidFill>
                <a:srgbClr val="000000"/>
              </a:solidFill>
            </a:endParaRPr>
          </a:p>
        </p:txBody>
      </p:sp>
      <p:grpSp>
        <p:nvGrpSpPr>
          <p:cNvPr id="57348" name="Group 8"/>
          <p:cNvGrpSpPr>
            <a:grpSpLocks/>
          </p:cNvGrpSpPr>
          <p:nvPr/>
        </p:nvGrpSpPr>
        <p:grpSpPr bwMode="auto">
          <a:xfrm>
            <a:off x="946150" y="1250950"/>
            <a:ext cx="7239000" cy="4083050"/>
            <a:chOff x="596" y="788"/>
            <a:chExt cx="4560" cy="2572"/>
          </a:xfrm>
        </p:grpSpPr>
        <p:pic>
          <p:nvPicPr>
            <p:cNvPr id="57349" name="Picture 13" descr="Mixing Height Seasonal Variation - 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 y="788"/>
              <a:ext cx="4560" cy="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7"/>
            <p:cNvSpPr txBox="1">
              <a:spLocks noChangeArrowheads="1"/>
            </p:cNvSpPr>
            <p:nvPr/>
          </p:nvSpPr>
          <p:spPr bwMode="auto">
            <a:xfrm>
              <a:off x="1687" y="3100"/>
              <a:ext cx="2371"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50000"/>
                </a:lnSpc>
                <a:spcBef>
                  <a:spcPct val="50000"/>
                </a:spcBef>
              </a:pPr>
              <a:r>
                <a:rPr lang="en-US" sz="1600" b="1">
                  <a:solidFill>
                    <a:srgbClr val="000000"/>
                  </a:solidFill>
                </a:rPr>
                <a:t>Average depth of the Mixing Layer</a:t>
              </a:r>
            </a:p>
            <a:p>
              <a:pPr algn="ctr" eaLnBrk="1" hangingPunct="1">
                <a:lnSpc>
                  <a:spcPct val="50000"/>
                </a:lnSpc>
                <a:spcBef>
                  <a:spcPct val="50000"/>
                </a:spcBef>
              </a:pPr>
              <a:r>
                <a:rPr lang="en-US" sz="1000" b="1">
                  <a:solidFill>
                    <a:srgbClr val="000000"/>
                  </a:solidFill>
                </a:rPr>
                <a:t>The wildfire is at 2,500 feet ASL.</a:t>
              </a:r>
            </a:p>
          </p:txBody>
        </p:sp>
      </p:grpSp>
    </p:spTree>
    <p:extLst>
      <p:ext uri="{BB962C8B-B14F-4D97-AF65-F5344CB8AC3E}">
        <p14:creationId xmlns:p14="http://schemas.microsoft.com/office/powerpoint/2010/main" val="12605063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less dir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603543"/>
            <a:ext cx="7248525" cy="474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body" idx="1"/>
          </p:nvPr>
        </p:nvSpPr>
        <p:spPr>
          <a:xfrm>
            <a:off x="809625" y="1676400"/>
            <a:ext cx="7772400" cy="990600"/>
          </a:xfrm>
        </p:spPr>
        <p:txBody>
          <a:bodyPr/>
          <a:lstStyle/>
          <a:p>
            <a:pPr algn="ctr" eaLnBrk="1" hangingPunct="1">
              <a:buFontTx/>
              <a:buNone/>
            </a:pPr>
            <a:r>
              <a:rPr lang="en-US" sz="2800" dirty="0">
                <a:solidFill>
                  <a:schemeClr val="bg1"/>
                </a:solidFill>
              </a:rPr>
              <a:t>Low Mixing Height means that</a:t>
            </a:r>
            <a:br>
              <a:rPr lang="en-US" sz="2800" dirty="0">
                <a:solidFill>
                  <a:schemeClr val="bg1"/>
                </a:solidFill>
              </a:rPr>
            </a:br>
            <a:r>
              <a:rPr lang="en-US" sz="2800" dirty="0">
                <a:solidFill>
                  <a:schemeClr val="bg1"/>
                </a:solidFill>
              </a:rPr>
              <a:t>smoke concentrates at low levels</a:t>
            </a:r>
          </a:p>
        </p:txBody>
      </p:sp>
      <p:sp>
        <p:nvSpPr>
          <p:cNvPr id="6" name="Rectangle 2"/>
          <p:cNvSpPr>
            <a:spLocks noGrp="1" noChangeArrowheads="1"/>
          </p:cNvSpPr>
          <p:nvPr>
            <p:ph type="title"/>
          </p:nvPr>
        </p:nvSpPr>
        <p:spPr>
          <a:xfrm>
            <a:off x="457200" y="533400"/>
            <a:ext cx="8229600" cy="1143000"/>
          </a:xfrm>
        </p:spPr>
        <p:txBody>
          <a:bodyPr/>
          <a:lstStyle/>
          <a:p>
            <a:pPr eaLnBrk="1" hangingPunct="1"/>
            <a:r>
              <a:rPr lang="en-US" dirty="0"/>
              <a:t>Visual Indicators</a:t>
            </a:r>
          </a:p>
        </p:txBody>
      </p:sp>
    </p:spTree>
    <p:extLst>
      <p:ext uri="{BB962C8B-B14F-4D97-AF65-F5344CB8AC3E}">
        <p14:creationId xmlns:p14="http://schemas.microsoft.com/office/powerpoint/2010/main" val="17323587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6"/>
          <p:cNvSpPr>
            <a:spLocks noChangeArrowheads="1"/>
          </p:cNvSpPr>
          <p:nvPr/>
        </p:nvSpPr>
        <p:spPr bwMode="auto">
          <a:xfrm>
            <a:off x="1146174" y="2073275"/>
            <a:ext cx="7845426" cy="4343400"/>
          </a:xfrm>
          <a:prstGeom prst="rect">
            <a:avLst/>
          </a:prstGeom>
          <a:solidFill>
            <a:schemeClr val="bg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53251" name="Rectangle 2"/>
          <p:cNvSpPr>
            <a:spLocks noGrp="1" noChangeArrowheads="1"/>
          </p:cNvSpPr>
          <p:nvPr>
            <p:ph type="title"/>
          </p:nvPr>
        </p:nvSpPr>
        <p:spPr>
          <a:xfrm>
            <a:off x="806450" y="438150"/>
            <a:ext cx="8229600" cy="1143000"/>
          </a:xfrm>
        </p:spPr>
        <p:txBody>
          <a:bodyPr/>
          <a:lstStyle/>
          <a:p>
            <a:pPr eaLnBrk="1" hangingPunct="1"/>
            <a:r>
              <a:rPr lang="en-US" dirty="0"/>
              <a:t>Transport Winds</a:t>
            </a:r>
          </a:p>
        </p:txBody>
      </p:sp>
      <p:sp>
        <p:nvSpPr>
          <p:cNvPr id="53252" name="Text Box 7"/>
          <p:cNvSpPr txBox="1">
            <a:spLocks noChangeArrowheads="1"/>
          </p:cNvSpPr>
          <p:nvPr/>
        </p:nvSpPr>
        <p:spPr bwMode="auto">
          <a:xfrm>
            <a:off x="3940175" y="6019800"/>
            <a:ext cx="1722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000000"/>
                </a:solidFill>
                <a:latin typeface="Arial" charset="0"/>
              </a:rPr>
              <a:t>Temperature</a:t>
            </a:r>
          </a:p>
        </p:txBody>
      </p:sp>
      <p:sp>
        <p:nvSpPr>
          <p:cNvPr id="53253" name="Text Box 8"/>
          <p:cNvSpPr txBox="1">
            <a:spLocks noChangeArrowheads="1"/>
          </p:cNvSpPr>
          <p:nvPr/>
        </p:nvSpPr>
        <p:spPr bwMode="auto">
          <a:xfrm rot="-5400000">
            <a:off x="1119981" y="3674269"/>
            <a:ext cx="1128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solidFill>
                  <a:srgbClr val="000000"/>
                </a:solidFill>
                <a:latin typeface="Arial" charset="0"/>
              </a:rPr>
              <a:t>Altitude</a:t>
            </a:r>
          </a:p>
        </p:txBody>
      </p:sp>
      <p:sp>
        <p:nvSpPr>
          <p:cNvPr id="53254" name="Line 9"/>
          <p:cNvSpPr>
            <a:spLocks noChangeShapeType="1"/>
          </p:cNvSpPr>
          <p:nvPr/>
        </p:nvSpPr>
        <p:spPr bwMode="auto">
          <a:xfrm flipV="1">
            <a:off x="1731963" y="2598738"/>
            <a:ext cx="0" cy="6921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53255" name="Line 10"/>
          <p:cNvSpPr>
            <a:spLocks noChangeShapeType="1"/>
          </p:cNvSpPr>
          <p:nvPr/>
        </p:nvSpPr>
        <p:spPr bwMode="auto">
          <a:xfrm flipV="1">
            <a:off x="5780088" y="6232525"/>
            <a:ext cx="85883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53256" name="Rectangle 11"/>
          <p:cNvSpPr>
            <a:spLocks noChangeArrowheads="1"/>
          </p:cNvSpPr>
          <p:nvPr/>
        </p:nvSpPr>
        <p:spPr bwMode="auto">
          <a:xfrm>
            <a:off x="2111375" y="4906963"/>
            <a:ext cx="2503488" cy="1012825"/>
          </a:xfrm>
          <a:prstGeom prst="rect">
            <a:avLst/>
          </a:prstGeom>
          <a:gradFill rotWithShape="0">
            <a:gsLst>
              <a:gs pos="0">
                <a:srgbClr val="C2AD99"/>
              </a:gs>
              <a:gs pos="100000">
                <a:srgbClr val="6633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Arial" charset="0"/>
            </a:endParaRPr>
          </a:p>
        </p:txBody>
      </p:sp>
      <p:grpSp>
        <p:nvGrpSpPr>
          <p:cNvPr id="53257" name="Group 12"/>
          <p:cNvGrpSpPr>
            <a:grpSpLocks/>
          </p:cNvGrpSpPr>
          <p:nvPr/>
        </p:nvGrpSpPr>
        <p:grpSpPr bwMode="auto">
          <a:xfrm>
            <a:off x="2897188" y="2598738"/>
            <a:ext cx="1165225" cy="3324225"/>
            <a:chOff x="2064" y="1392"/>
            <a:chExt cx="672" cy="2334"/>
          </a:xfrm>
        </p:grpSpPr>
        <p:sp>
          <p:nvSpPr>
            <p:cNvPr id="53269" name="Line 13"/>
            <p:cNvSpPr>
              <a:spLocks noChangeShapeType="1"/>
            </p:cNvSpPr>
            <p:nvPr/>
          </p:nvSpPr>
          <p:spPr bwMode="auto">
            <a:xfrm>
              <a:off x="2064" y="1392"/>
              <a:ext cx="672" cy="993"/>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53270" name="Line 14"/>
            <p:cNvSpPr>
              <a:spLocks noChangeShapeType="1"/>
            </p:cNvSpPr>
            <p:nvPr/>
          </p:nvSpPr>
          <p:spPr bwMode="auto">
            <a:xfrm flipH="1">
              <a:off x="2208" y="2385"/>
              <a:ext cx="528" cy="645"/>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53271" name="Line 15"/>
            <p:cNvSpPr>
              <a:spLocks noChangeShapeType="1"/>
            </p:cNvSpPr>
            <p:nvPr/>
          </p:nvSpPr>
          <p:spPr bwMode="auto">
            <a:xfrm>
              <a:off x="2208" y="3030"/>
              <a:ext cx="528" cy="696"/>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grpSp>
      <p:sp>
        <p:nvSpPr>
          <p:cNvPr id="53258" name="Text Box 16"/>
          <p:cNvSpPr txBox="1">
            <a:spLocks noChangeArrowheads="1"/>
          </p:cNvSpPr>
          <p:nvPr/>
        </p:nvSpPr>
        <p:spPr bwMode="auto">
          <a:xfrm>
            <a:off x="2329657" y="5135562"/>
            <a:ext cx="987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dirty="0">
                <a:solidFill>
                  <a:srgbClr val="FFFF66"/>
                </a:solidFill>
                <a:latin typeface="Arial" charset="0"/>
              </a:rPr>
              <a:t>Mixing</a:t>
            </a:r>
          </a:p>
          <a:p>
            <a:pPr>
              <a:lnSpc>
                <a:spcPct val="80000"/>
              </a:lnSpc>
            </a:pPr>
            <a:r>
              <a:rPr lang="en-US" sz="2000" b="1" dirty="0">
                <a:solidFill>
                  <a:srgbClr val="FFFF66"/>
                </a:solidFill>
                <a:latin typeface="Arial" charset="0"/>
              </a:rPr>
              <a:t>layer</a:t>
            </a:r>
          </a:p>
        </p:txBody>
      </p:sp>
      <p:sp>
        <p:nvSpPr>
          <p:cNvPr id="53259" name="Rectangle 18"/>
          <p:cNvSpPr>
            <a:spLocks noChangeArrowheads="1"/>
          </p:cNvSpPr>
          <p:nvPr/>
        </p:nvSpPr>
        <p:spPr bwMode="auto">
          <a:xfrm>
            <a:off x="4921250" y="4800600"/>
            <a:ext cx="1289050" cy="11445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solidFill>
                <a:srgbClr val="000000"/>
              </a:solidFill>
              <a:latin typeface="Arial" charset="0"/>
            </a:endParaRPr>
          </a:p>
        </p:txBody>
      </p:sp>
      <p:sp>
        <p:nvSpPr>
          <p:cNvPr id="53260" name="Text Box 19"/>
          <p:cNvSpPr txBox="1">
            <a:spLocks noChangeArrowheads="1"/>
          </p:cNvSpPr>
          <p:nvPr/>
        </p:nvSpPr>
        <p:spPr bwMode="auto">
          <a:xfrm>
            <a:off x="4932363" y="4022725"/>
            <a:ext cx="127793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20000"/>
              </a:lnSpc>
            </a:pPr>
            <a:r>
              <a:rPr lang="en-US" sz="2000" b="1" dirty="0">
                <a:solidFill>
                  <a:srgbClr val="000000"/>
                </a:solidFill>
                <a:latin typeface="Arial" charset="0"/>
              </a:rPr>
              <a:t>310 @ 40</a:t>
            </a:r>
          </a:p>
          <a:p>
            <a:pPr>
              <a:lnSpc>
                <a:spcPct val="120000"/>
              </a:lnSpc>
            </a:pPr>
            <a:r>
              <a:rPr lang="en-US" sz="2000" b="1" dirty="0">
                <a:solidFill>
                  <a:srgbClr val="000000"/>
                </a:solidFill>
                <a:latin typeface="Arial" charset="0"/>
              </a:rPr>
              <a:t>330 @ 25</a:t>
            </a:r>
          </a:p>
          <a:p>
            <a:pPr>
              <a:lnSpc>
                <a:spcPct val="120000"/>
              </a:lnSpc>
            </a:pPr>
            <a:r>
              <a:rPr lang="en-US" sz="2000" b="1" dirty="0">
                <a:solidFill>
                  <a:srgbClr val="000000"/>
                </a:solidFill>
                <a:latin typeface="Arial" charset="0"/>
              </a:rPr>
              <a:t>270 @ 10</a:t>
            </a:r>
          </a:p>
          <a:p>
            <a:pPr>
              <a:lnSpc>
                <a:spcPct val="120000"/>
              </a:lnSpc>
            </a:pPr>
            <a:r>
              <a:rPr lang="en-US" sz="2000" b="1" dirty="0">
                <a:solidFill>
                  <a:srgbClr val="000000"/>
                </a:solidFill>
                <a:latin typeface="Arial" charset="0"/>
              </a:rPr>
              <a:t>250 @ 15</a:t>
            </a:r>
          </a:p>
          <a:p>
            <a:pPr>
              <a:lnSpc>
                <a:spcPct val="120000"/>
              </a:lnSpc>
            </a:pPr>
            <a:r>
              <a:rPr lang="en-US" sz="2000" b="1" dirty="0">
                <a:solidFill>
                  <a:srgbClr val="000000"/>
                </a:solidFill>
                <a:latin typeface="Arial" charset="0"/>
              </a:rPr>
              <a:t>230 @ 10</a:t>
            </a:r>
          </a:p>
        </p:txBody>
      </p:sp>
      <p:sp>
        <p:nvSpPr>
          <p:cNvPr id="53261" name="Text Box 20"/>
          <p:cNvSpPr txBox="1">
            <a:spLocks noChangeArrowheads="1"/>
          </p:cNvSpPr>
          <p:nvPr/>
        </p:nvSpPr>
        <p:spPr bwMode="auto">
          <a:xfrm>
            <a:off x="6793099" y="5216673"/>
            <a:ext cx="1277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dirty="0">
                <a:solidFill>
                  <a:srgbClr val="3333FF"/>
                </a:solidFill>
                <a:latin typeface="Arial" charset="0"/>
              </a:rPr>
              <a:t>250 @ 12</a:t>
            </a:r>
          </a:p>
        </p:txBody>
      </p:sp>
      <p:sp>
        <p:nvSpPr>
          <p:cNvPr id="53263" name="Rectangle 22"/>
          <p:cNvSpPr>
            <a:spLocks noChangeArrowheads="1"/>
          </p:cNvSpPr>
          <p:nvPr/>
        </p:nvSpPr>
        <p:spPr bwMode="auto">
          <a:xfrm>
            <a:off x="6232293" y="4906963"/>
            <a:ext cx="2837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600" b="1" dirty="0">
                <a:solidFill>
                  <a:srgbClr val="333399"/>
                </a:solidFill>
                <a:latin typeface="Arial" charset="0"/>
              </a:rPr>
              <a:t>Average = Transport Winds</a:t>
            </a:r>
          </a:p>
        </p:txBody>
      </p:sp>
      <p:sp>
        <p:nvSpPr>
          <p:cNvPr id="53264" name="Rectangle 23"/>
          <p:cNvSpPr>
            <a:spLocks noChangeArrowheads="1"/>
          </p:cNvSpPr>
          <p:nvPr/>
        </p:nvSpPr>
        <p:spPr bwMode="auto">
          <a:xfrm>
            <a:off x="4297362" y="3717924"/>
            <a:ext cx="2419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000" b="1" dirty="0">
                <a:solidFill>
                  <a:srgbClr val="333399"/>
                </a:solidFill>
                <a:latin typeface="Arial" charset="0"/>
              </a:rPr>
              <a:t>Direction    Speed</a:t>
            </a:r>
          </a:p>
        </p:txBody>
      </p:sp>
      <p:sp>
        <p:nvSpPr>
          <p:cNvPr id="53265" name="Rectangle 24"/>
          <p:cNvSpPr>
            <a:spLocks noChangeArrowheads="1"/>
          </p:cNvSpPr>
          <p:nvPr/>
        </p:nvSpPr>
        <p:spPr bwMode="auto">
          <a:xfrm>
            <a:off x="2180874" y="3672651"/>
            <a:ext cx="1789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000" b="1" dirty="0">
                <a:solidFill>
                  <a:srgbClr val="CC0000"/>
                </a:solidFill>
                <a:latin typeface="Arial" charset="0"/>
              </a:rPr>
              <a:t>Temperature </a:t>
            </a:r>
          </a:p>
        </p:txBody>
      </p:sp>
      <p:grpSp>
        <p:nvGrpSpPr>
          <p:cNvPr id="53266" name="Group 4"/>
          <p:cNvGrpSpPr>
            <a:grpSpLocks/>
          </p:cNvGrpSpPr>
          <p:nvPr/>
        </p:nvGrpSpPr>
        <p:grpSpPr bwMode="auto">
          <a:xfrm>
            <a:off x="2095500" y="2133600"/>
            <a:ext cx="5033963" cy="3811588"/>
            <a:chOff x="480" y="384"/>
            <a:chExt cx="4608" cy="3504"/>
          </a:xfrm>
        </p:grpSpPr>
        <p:sp>
          <p:nvSpPr>
            <p:cNvPr id="53267" name="Line 5"/>
            <p:cNvSpPr>
              <a:spLocks noChangeShapeType="1"/>
            </p:cNvSpPr>
            <p:nvPr/>
          </p:nvSpPr>
          <p:spPr bwMode="auto">
            <a:xfrm>
              <a:off x="480" y="384"/>
              <a:ext cx="0" cy="350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sp>
          <p:nvSpPr>
            <p:cNvPr id="53268" name="Line 6"/>
            <p:cNvSpPr>
              <a:spLocks noChangeShapeType="1"/>
            </p:cNvSpPr>
            <p:nvPr/>
          </p:nvSpPr>
          <p:spPr bwMode="auto">
            <a:xfrm>
              <a:off x="480" y="3888"/>
              <a:ext cx="46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ndParaRPr>
            </a:p>
          </p:txBody>
        </p:sp>
      </p:grpSp>
      <p:sp>
        <p:nvSpPr>
          <p:cNvPr id="2" name="TextBox 1"/>
          <p:cNvSpPr txBox="1"/>
          <p:nvPr/>
        </p:nvSpPr>
        <p:spPr>
          <a:xfrm>
            <a:off x="2095499" y="1353919"/>
            <a:ext cx="6576447" cy="646331"/>
          </a:xfrm>
          <a:prstGeom prst="rect">
            <a:avLst/>
          </a:prstGeom>
          <a:noFill/>
        </p:spPr>
        <p:txBody>
          <a:bodyPr wrap="square" rtlCol="0">
            <a:spAutoFit/>
          </a:bodyPr>
          <a:lstStyle/>
          <a:p>
            <a:r>
              <a:rPr lang="en-US" sz="1800" dirty="0">
                <a:solidFill>
                  <a:srgbClr val="000000"/>
                </a:solidFill>
                <a:latin typeface="Arial" charset="0"/>
              </a:rPr>
              <a:t>Average Winds (direction and speed) in the Mixed Layer; represent net effect of winds that work to move smoke</a:t>
            </a:r>
          </a:p>
        </p:txBody>
      </p:sp>
      <p:sp>
        <p:nvSpPr>
          <p:cNvPr id="25" name="Text Box 8"/>
          <p:cNvSpPr txBox="1">
            <a:spLocks noChangeArrowheads="1"/>
          </p:cNvSpPr>
          <p:nvPr/>
        </p:nvSpPr>
        <p:spPr bwMode="auto">
          <a:xfrm>
            <a:off x="255587" y="1446101"/>
            <a:ext cx="1781175" cy="461963"/>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FFFFFF"/>
                </a:solidFill>
              </a:rPr>
              <a:t>Definition:</a:t>
            </a:r>
          </a:p>
        </p:txBody>
      </p:sp>
    </p:spTree>
    <p:extLst>
      <p:ext uri="{BB962C8B-B14F-4D97-AF65-F5344CB8AC3E}">
        <p14:creationId xmlns:p14="http://schemas.microsoft.com/office/powerpoint/2010/main" val="1565435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64"/>
                                        </p:tgtEl>
                                        <p:attrNameLst>
                                          <p:attrName>style.visibility</p:attrName>
                                        </p:attrNameLst>
                                      </p:cBhvr>
                                      <p:to>
                                        <p:strVal val="visible"/>
                                      </p:to>
                                    </p:set>
                                    <p:anim calcmode="lin" valueType="num">
                                      <p:cBhvr additive="base">
                                        <p:cTn id="7" dur="500" fill="hold"/>
                                        <p:tgtEl>
                                          <p:spTgt spid="53264"/>
                                        </p:tgtEl>
                                        <p:attrNameLst>
                                          <p:attrName>ppt_x</p:attrName>
                                        </p:attrNameLst>
                                      </p:cBhvr>
                                      <p:tavLst>
                                        <p:tav tm="0">
                                          <p:val>
                                            <p:strVal val="#ppt_x"/>
                                          </p:val>
                                        </p:tav>
                                        <p:tav tm="100000">
                                          <p:val>
                                            <p:strVal val="#ppt_x"/>
                                          </p:val>
                                        </p:tav>
                                      </p:tavLst>
                                    </p:anim>
                                    <p:anim calcmode="lin" valueType="num">
                                      <p:cBhvr additive="base">
                                        <p:cTn id="8" dur="500" fill="hold"/>
                                        <p:tgtEl>
                                          <p:spTgt spid="532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3260"/>
                                        </p:tgtEl>
                                        <p:attrNameLst>
                                          <p:attrName>style.visibility</p:attrName>
                                        </p:attrNameLst>
                                      </p:cBhvr>
                                      <p:to>
                                        <p:strVal val="visible"/>
                                      </p:to>
                                    </p:set>
                                    <p:anim calcmode="lin" valueType="num">
                                      <p:cBhvr additive="base">
                                        <p:cTn id="11" dur="500" fill="hold"/>
                                        <p:tgtEl>
                                          <p:spTgt spid="53260"/>
                                        </p:tgtEl>
                                        <p:attrNameLst>
                                          <p:attrName>ppt_x</p:attrName>
                                        </p:attrNameLst>
                                      </p:cBhvr>
                                      <p:tavLst>
                                        <p:tav tm="0">
                                          <p:val>
                                            <p:strVal val="#ppt_x"/>
                                          </p:val>
                                        </p:tav>
                                        <p:tav tm="100000">
                                          <p:val>
                                            <p:strVal val="#ppt_x"/>
                                          </p:val>
                                        </p:tav>
                                      </p:tavLst>
                                    </p:anim>
                                    <p:anim calcmode="lin" valueType="num">
                                      <p:cBhvr additive="base">
                                        <p:cTn id="12" dur="500" fill="hold"/>
                                        <p:tgtEl>
                                          <p:spTgt spid="532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9"/>
                                        </p:tgtEl>
                                        <p:attrNameLst>
                                          <p:attrName>style.visibility</p:attrName>
                                        </p:attrNameLst>
                                      </p:cBhvr>
                                      <p:to>
                                        <p:strVal val="visible"/>
                                      </p:to>
                                    </p:set>
                                    <p:anim calcmode="lin" valueType="num">
                                      <p:cBhvr additive="base">
                                        <p:cTn id="17" dur="500" fill="hold"/>
                                        <p:tgtEl>
                                          <p:spTgt spid="53259"/>
                                        </p:tgtEl>
                                        <p:attrNameLst>
                                          <p:attrName>ppt_x</p:attrName>
                                        </p:attrNameLst>
                                      </p:cBhvr>
                                      <p:tavLst>
                                        <p:tav tm="0">
                                          <p:val>
                                            <p:strVal val="#ppt_x"/>
                                          </p:val>
                                        </p:tav>
                                        <p:tav tm="100000">
                                          <p:val>
                                            <p:strVal val="#ppt_x"/>
                                          </p:val>
                                        </p:tav>
                                      </p:tavLst>
                                    </p:anim>
                                    <p:anim calcmode="lin" valueType="num">
                                      <p:cBhvr additive="base">
                                        <p:cTn id="18" dur="500" fill="hold"/>
                                        <p:tgtEl>
                                          <p:spTgt spid="5325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3263"/>
                                        </p:tgtEl>
                                        <p:attrNameLst>
                                          <p:attrName>style.visibility</p:attrName>
                                        </p:attrNameLst>
                                      </p:cBhvr>
                                      <p:to>
                                        <p:strVal val="visible"/>
                                      </p:to>
                                    </p:set>
                                    <p:anim calcmode="lin" valueType="num">
                                      <p:cBhvr additive="base">
                                        <p:cTn id="23" dur="500" fill="hold"/>
                                        <p:tgtEl>
                                          <p:spTgt spid="53263"/>
                                        </p:tgtEl>
                                        <p:attrNameLst>
                                          <p:attrName>ppt_x</p:attrName>
                                        </p:attrNameLst>
                                      </p:cBhvr>
                                      <p:tavLst>
                                        <p:tav tm="0">
                                          <p:val>
                                            <p:strVal val="#ppt_x"/>
                                          </p:val>
                                        </p:tav>
                                        <p:tav tm="100000">
                                          <p:val>
                                            <p:strVal val="#ppt_x"/>
                                          </p:val>
                                        </p:tav>
                                      </p:tavLst>
                                    </p:anim>
                                    <p:anim calcmode="lin" valueType="num">
                                      <p:cBhvr additive="base">
                                        <p:cTn id="24" dur="500" fill="hold"/>
                                        <p:tgtEl>
                                          <p:spTgt spid="5326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261"/>
                                        </p:tgtEl>
                                        <p:attrNameLst>
                                          <p:attrName>style.visibility</p:attrName>
                                        </p:attrNameLst>
                                      </p:cBhvr>
                                      <p:to>
                                        <p:strVal val="visible"/>
                                      </p:to>
                                    </p:set>
                                    <p:anim calcmode="lin" valueType="num">
                                      <p:cBhvr additive="base">
                                        <p:cTn id="27" dur="500" fill="hold"/>
                                        <p:tgtEl>
                                          <p:spTgt spid="53261"/>
                                        </p:tgtEl>
                                        <p:attrNameLst>
                                          <p:attrName>ppt_x</p:attrName>
                                        </p:attrNameLst>
                                      </p:cBhvr>
                                      <p:tavLst>
                                        <p:tav tm="0">
                                          <p:val>
                                            <p:strVal val="#ppt_x"/>
                                          </p:val>
                                        </p:tav>
                                        <p:tav tm="100000">
                                          <p:val>
                                            <p:strVal val="#ppt_x"/>
                                          </p:val>
                                        </p:tav>
                                      </p:tavLst>
                                    </p:anim>
                                    <p:anim calcmode="lin" valueType="num">
                                      <p:cBhvr additive="base">
                                        <p:cTn id="28" dur="500" fill="hold"/>
                                        <p:tgtEl>
                                          <p:spTgt spid="53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9" grpId="0" animBg="1"/>
      <p:bldP spid="53260" grpId="0"/>
      <p:bldP spid="53261" grpId="0"/>
      <p:bldP spid="53263" grpId="0"/>
      <p:bldP spid="5326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7" descr="wind disper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587499"/>
            <a:ext cx="7581900"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6"/>
          <p:cNvSpPr>
            <a:spLocks noGrp="1" noChangeArrowheads="1"/>
          </p:cNvSpPr>
          <p:nvPr>
            <p:ph type="title"/>
          </p:nvPr>
        </p:nvSpPr>
        <p:spPr>
          <a:xfrm>
            <a:off x="685800" y="542925"/>
            <a:ext cx="7772400" cy="838200"/>
          </a:xfrm>
          <a:noFill/>
        </p:spPr>
        <p:txBody>
          <a:bodyPr/>
          <a:lstStyle/>
          <a:p>
            <a:r>
              <a:rPr lang="en-US" sz="3200"/>
              <a:t>The stronger the winds </a:t>
            </a:r>
            <a:br>
              <a:rPr lang="en-US" sz="3200"/>
            </a:br>
            <a:r>
              <a:rPr lang="en-US" sz="3200"/>
              <a:t>The better the dispersion</a:t>
            </a:r>
          </a:p>
        </p:txBody>
      </p:sp>
    </p:spTree>
    <p:extLst>
      <p:ext uri="{BB962C8B-B14F-4D97-AF65-F5344CB8AC3E}">
        <p14:creationId xmlns:p14="http://schemas.microsoft.com/office/powerpoint/2010/main" val="151193114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7" descr="LoopingC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0"/>
            <a:ext cx="925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p:cNvSpPr>
            <a:spLocks noGrp="1" noChangeArrowheads="1"/>
          </p:cNvSpPr>
          <p:nvPr>
            <p:ph type="title"/>
          </p:nvPr>
        </p:nvSpPr>
        <p:spPr>
          <a:xfrm>
            <a:off x="685800" y="76200"/>
            <a:ext cx="7772400" cy="838200"/>
          </a:xfrm>
        </p:spPr>
        <p:txBody>
          <a:bodyPr/>
          <a:lstStyle/>
          <a:p>
            <a:pPr eaLnBrk="1" hangingPunct="1"/>
            <a:r>
              <a:rPr lang="en-US">
                <a:solidFill>
                  <a:schemeClr val="bg1"/>
                </a:solidFill>
              </a:rPr>
              <a:t>Dispersion</a:t>
            </a:r>
          </a:p>
        </p:txBody>
      </p:sp>
      <p:sp>
        <p:nvSpPr>
          <p:cNvPr id="59396" name="Rectangle 4"/>
          <p:cNvSpPr>
            <a:spLocks noGrp="1" noChangeArrowheads="1"/>
          </p:cNvSpPr>
          <p:nvPr>
            <p:ph type="body" idx="1"/>
          </p:nvPr>
        </p:nvSpPr>
        <p:spPr>
          <a:xfrm>
            <a:off x="838200" y="3200400"/>
            <a:ext cx="7772400" cy="457200"/>
          </a:xfrm>
        </p:spPr>
        <p:txBody>
          <a:bodyPr/>
          <a:lstStyle/>
          <a:p>
            <a:pPr eaLnBrk="1" hangingPunct="1">
              <a:buFontTx/>
              <a:buNone/>
            </a:pPr>
            <a:r>
              <a:rPr lang="en-US" sz="2400">
                <a:solidFill>
                  <a:schemeClr val="bg1"/>
                </a:solidFill>
              </a:rPr>
              <a:t>Unstable lapse rate (looping)</a:t>
            </a:r>
          </a:p>
        </p:txBody>
      </p:sp>
      <p:sp>
        <p:nvSpPr>
          <p:cNvPr id="59397" name="Rectangle 6"/>
          <p:cNvSpPr>
            <a:spLocks noChangeArrowheads="1"/>
          </p:cNvSpPr>
          <p:nvPr/>
        </p:nvSpPr>
        <p:spPr bwMode="auto">
          <a:xfrm>
            <a:off x="838200" y="61722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1800" b="1">
                <a:solidFill>
                  <a:srgbClr val="FFFFFF"/>
                </a:solidFill>
                <a:latin typeface="Arial" charset="0"/>
              </a:rPr>
              <a:t>Stable lapse rate (coning)</a:t>
            </a:r>
          </a:p>
        </p:txBody>
      </p:sp>
    </p:spTree>
    <p:extLst>
      <p:ext uri="{BB962C8B-B14F-4D97-AF65-F5344CB8AC3E}">
        <p14:creationId xmlns:p14="http://schemas.microsoft.com/office/powerpoint/2010/main" val="153199033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57175" y="2266950"/>
            <a:ext cx="87630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a:lstStyle>
          <a:p>
            <a:pPr eaLnBrk="1" hangingPunct="1"/>
            <a:r>
              <a:rPr lang="en-US" sz="4400" dirty="0"/>
              <a:t>Weather and Smoke </a:t>
            </a:r>
            <a:br>
              <a:rPr lang="en-US" sz="4400" dirty="0"/>
            </a:br>
            <a:r>
              <a:rPr lang="en-US" sz="4400" dirty="0"/>
              <a:t>Management Forecasts</a:t>
            </a:r>
            <a:endParaRPr lang="en-US" sz="4400" dirty="0">
              <a:solidFill>
                <a:srgbClr val="009999"/>
              </a:solidFill>
            </a:endParaRPr>
          </a:p>
        </p:txBody>
      </p:sp>
      <p:pic>
        <p:nvPicPr>
          <p:cNvPr id="5" name="Picture 9" descr="nwslogo100dpi_yellow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9813" y="4962078"/>
            <a:ext cx="1363696" cy="132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OAA_t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916" y="4657725"/>
            <a:ext cx="1399410" cy="14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22894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23" t="14166" r="21511" b="8519"/>
          <a:stretch/>
        </p:blipFill>
        <p:spPr bwMode="auto">
          <a:xfrm>
            <a:off x="359995" y="1529689"/>
            <a:ext cx="4961617" cy="4176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2" name="Rectangle 2"/>
          <p:cNvSpPr>
            <a:spLocks noGrp="1" noChangeArrowheads="1"/>
          </p:cNvSpPr>
          <p:nvPr>
            <p:ph type="title"/>
          </p:nvPr>
        </p:nvSpPr>
        <p:spPr>
          <a:xfrm>
            <a:off x="228600" y="161925"/>
            <a:ext cx="8763000" cy="1143000"/>
          </a:xfrm>
        </p:spPr>
        <p:txBody>
          <a:bodyPr/>
          <a:lstStyle/>
          <a:p>
            <a:pPr eaLnBrk="1" hangingPunct="1"/>
            <a:r>
              <a:rPr lang="en-US" sz="2800" dirty="0"/>
              <a:t>Weather and Smoke </a:t>
            </a:r>
            <a:r>
              <a:rPr lang="en-US" sz="2800" dirty="0" err="1"/>
              <a:t>Mgmt</a:t>
            </a:r>
            <a:r>
              <a:rPr lang="en-US" sz="2800" dirty="0"/>
              <a:t> Forecasts.</a:t>
            </a:r>
            <a:endParaRPr lang="en-US" sz="2800" dirty="0">
              <a:solidFill>
                <a:schemeClr val="hlink"/>
              </a:solidFill>
            </a:endParaRPr>
          </a:p>
        </p:txBody>
      </p:sp>
      <p:sp>
        <p:nvSpPr>
          <p:cNvPr id="76803" name="Rectangle 3"/>
          <p:cNvSpPr>
            <a:spLocks noGrp="1" noChangeArrowheads="1"/>
          </p:cNvSpPr>
          <p:nvPr>
            <p:ph type="body" idx="1"/>
          </p:nvPr>
        </p:nvSpPr>
        <p:spPr>
          <a:xfrm>
            <a:off x="1336421" y="5791200"/>
            <a:ext cx="6898313" cy="919163"/>
          </a:xfrm>
        </p:spPr>
        <p:txBody>
          <a:bodyPr/>
          <a:lstStyle/>
          <a:p>
            <a:pPr marL="0" indent="0" algn="ctr" eaLnBrk="1" hangingPunct="1">
              <a:spcAft>
                <a:spcPct val="40000"/>
              </a:spcAft>
              <a:buNone/>
            </a:pPr>
            <a:r>
              <a:rPr lang="en-US" sz="2400" dirty="0"/>
              <a:t>NWS general, spot and point forecasts provide </a:t>
            </a:r>
            <a:r>
              <a:rPr lang="en-US" sz="2400" u="sng" dirty="0">
                <a:solidFill>
                  <a:srgbClr val="FF0000"/>
                </a:solidFill>
              </a:rPr>
              <a:t>operational</a:t>
            </a:r>
            <a:r>
              <a:rPr lang="en-US" sz="2400" dirty="0"/>
              <a:t> weather information.</a:t>
            </a:r>
          </a:p>
        </p:txBody>
      </p:sp>
      <p:pic>
        <p:nvPicPr>
          <p:cNvPr id="4" name="Picture 9" descr="nwslogo100dpi_yellow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1987" y="5734625"/>
            <a:ext cx="746772" cy="72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NOAA_t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291" y="5791200"/>
            <a:ext cx="576359"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29486" y="944774"/>
            <a:ext cx="2712184" cy="461665"/>
          </a:xfrm>
          <a:prstGeom prst="rect">
            <a:avLst/>
          </a:prstGeom>
          <a:solidFill>
            <a:schemeClr val="accent6">
              <a:lumMod val="40000"/>
              <a:lumOff val="60000"/>
              <a:alpha val="56000"/>
            </a:schemeClr>
          </a:solidFill>
        </p:spPr>
        <p:txBody>
          <a:bodyPr wrap="square" rtlCol="0">
            <a:spAutoFit/>
          </a:bodyPr>
          <a:lstStyle/>
          <a:p>
            <a:r>
              <a:rPr lang="en-US" dirty="0">
                <a:solidFill>
                  <a:srgbClr val="000000"/>
                </a:solidFill>
                <a:latin typeface="Arial" charset="0"/>
              </a:rPr>
              <a:t>www.Weather.gov</a:t>
            </a:r>
          </a:p>
        </p:txBody>
      </p:sp>
      <p:pic>
        <p:nvPicPr>
          <p:cNvPr id="130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2084" t="14153" r="26302" b="14259"/>
          <a:stretch/>
        </p:blipFill>
        <p:spPr bwMode="auto">
          <a:xfrm>
            <a:off x="4280543" y="1741363"/>
            <a:ext cx="4156024" cy="402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21529" y="4846322"/>
            <a:ext cx="1120756" cy="1251515"/>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37629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amanda\Forecasting_33.png"/>
          <p:cNvPicPr>
            <a:picLocks noChangeAspect="1" noChangeArrowheads="1"/>
          </p:cNvPicPr>
          <p:nvPr/>
        </p:nvPicPr>
        <p:blipFill rotWithShape="1">
          <a:blip r:embed="rId3" cstate="print"/>
          <a:srcRect t="15097" r="17021" b="12947"/>
          <a:stretch/>
        </p:blipFill>
        <p:spPr bwMode="auto">
          <a:xfrm>
            <a:off x="1924050" y="1042987"/>
            <a:ext cx="5943600" cy="5591176"/>
          </a:xfrm>
          <a:prstGeom prst="rect">
            <a:avLst/>
          </a:prstGeom>
          <a:ln>
            <a:noFill/>
          </a:ln>
          <a:effectLst>
            <a:outerShdw blurRad="292100" dist="139700" dir="2700000" algn="tl" rotWithShape="0">
              <a:srgbClr val="333333">
                <a:alpha val="65000"/>
              </a:srgbClr>
            </a:outerShdw>
          </a:effectLst>
        </p:spPr>
      </p:pic>
      <p:sp>
        <p:nvSpPr>
          <p:cNvPr id="4" name="Rectangle 2"/>
          <p:cNvSpPr>
            <a:spLocks noGrp="1" noChangeArrowheads="1"/>
          </p:cNvSpPr>
          <p:nvPr>
            <p:ph type="title"/>
          </p:nvPr>
        </p:nvSpPr>
        <p:spPr>
          <a:xfrm>
            <a:off x="161925" y="228600"/>
            <a:ext cx="9144000" cy="990600"/>
          </a:xfrm>
        </p:spPr>
        <p:txBody>
          <a:bodyPr/>
          <a:lstStyle/>
          <a:p>
            <a:pPr eaLnBrk="1" hangingPunct="1"/>
            <a:r>
              <a:rPr lang="en-US" dirty="0"/>
              <a:t>NWS Spot Forecasts</a:t>
            </a:r>
          </a:p>
        </p:txBody>
      </p:sp>
      <p:sp>
        <p:nvSpPr>
          <p:cNvPr id="2" name="TextBox 1"/>
          <p:cNvSpPr txBox="1"/>
          <p:nvPr/>
        </p:nvSpPr>
        <p:spPr>
          <a:xfrm rot="19502045">
            <a:off x="2751036" y="2992372"/>
            <a:ext cx="3724096" cy="1200329"/>
          </a:xfrm>
          <a:prstGeom prst="rect">
            <a:avLst/>
          </a:prstGeom>
          <a:noFill/>
        </p:spPr>
        <p:txBody>
          <a:bodyPr wrap="none" rtlCol="0">
            <a:spAutoFit/>
          </a:bodyPr>
          <a:lstStyle/>
          <a:p>
            <a:r>
              <a:rPr lang="en-US" sz="7200" dirty="0" err="1">
                <a:solidFill>
                  <a:srgbClr val="FF0000"/>
                </a:solidFill>
              </a:rPr>
              <a:t>Hysplit</a:t>
            </a:r>
            <a:r>
              <a:rPr lang="en-US" sz="7200" dirty="0">
                <a:solidFill>
                  <a:srgbClr val="FF0000"/>
                </a:solidFill>
              </a:rPr>
              <a:t>??</a:t>
            </a:r>
          </a:p>
        </p:txBody>
      </p:sp>
    </p:spTree>
    <p:extLst>
      <p:ext uri="{BB962C8B-B14F-4D97-AF65-F5344CB8AC3E}">
        <p14:creationId xmlns:p14="http://schemas.microsoft.com/office/powerpoint/2010/main" val="93571741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704850"/>
            <a:ext cx="8229600" cy="514350"/>
          </a:xfrm>
        </p:spPr>
        <p:txBody>
          <a:bodyPr>
            <a:noAutofit/>
          </a:bodyPr>
          <a:lstStyle/>
          <a:p>
            <a:pPr algn="ctr"/>
            <a:r>
              <a:rPr lang="en-US" sz="3200" dirty="0">
                <a:solidFill>
                  <a:schemeClr val="tx1"/>
                </a:solidFill>
              </a:rPr>
              <a:t>Smoke Management Forecasts</a:t>
            </a:r>
          </a:p>
        </p:txBody>
      </p:sp>
      <p:sp>
        <p:nvSpPr>
          <p:cNvPr id="6" name="Text Placeholder 5"/>
          <p:cNvSpPr>
            <a:spLocks noGrp="1"/>
          </p:cNvSpPr>
          <p:nvPr>
            <p:ph type="body" idx="2"/>
          </p:nvPr>
        </p:nvSpPr>
        <p:spPr>
          <a:xfrm>
            <a:off x="247650" y="1743075"/>
            <a:ext cx="4495800" cy="4495800"/>
          </a:xfrm>
        </p:spPr>
        <p:txBody>
          <a:bodyPr>
            <a:noAutofit/>
          </a:bodyPr>
          <a:lstStyle/>
          <a:p>
            <a:r>
              <a:rPr lang="en-US" sz="2000" dirty="0"/>
              <a:t>All NWS offices forecast :</a:t>
            </a:r>
          </a:p>
          <a:p>
            <a:r>
              <a:rPr lang="en-US" sz="2000" dirty="0"/>
              <a:t>	1) Mixing Height</a:t>
            </a:r>
          </a:p>
          <a:p>
            <a:r>
              <a:rPr lang="en-US" sz="2000" dirty="0"/>
              <a:t>	2) Transport Wind</a:t>
            </a:r>
          </a:p>
          <a:p>
            <a:r>
              <a:rPr lang="en-US" sz="2000" dirty="0"/>
              <a:t>	3) Ventilation (dispersion)</a:t>
            </a:r>
          </a:p>
          <a:p>
            <a:r>
              <a:rPr lang="en-US" sz="2000" dirty="0"/>
              <a:t>	4) Haines Index</a:t>
            </a:r>
          </a:p>
          <a:p>
            <a:br>
              <a:rPr lang="en-US" sz="2000" dirty="0"/>
            </a:br>
            <a:endParaRPr lang="en-US" sz="2000" dirty="0"/>
          </a:p>
          <a:p>
            <a:endParaRPr lang="en-US" sz="2000" dirty="0"/>
          </a:p>
          <a:p>
            <a:r>
              <a:rPr lang="en-US" sz="2000" dirty="0"/>
              <a:t>Text, Graphical and Hourly Forecasts</a:t>
            </a: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56" t="18889" r="51075" b="9349"/>
          <a:stretch/>
        </p:blipFill>
        <p:spPr bwMode="auto">
          <a:xfrm>
            <a:off x="4419600" y="1447800"/>
            <a:ext cx="3465169" cy="3062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7869BB49-A822-43C4-922A-B4A77C497811}"/>
              </a:ext>
            </a:extLst>
          </p:cNvPr>
          <p:cNvPicPr>
            <a:picLocks noChangeAspect="1"/>
          </p:cNvPicPr>
          <p:nvPr/>
        </p:nvPicPr>
        <p:blipFill rotWithShape="1">
          <a:blip r:embed="rId3"/>
          <a:srcRect l="50000" t="1134" r="10833" b="48604"/>
          <a:stretch/>
        </p:blipFill>
        <p:spPr>
          <a:xfrm>
            <a:off x="5361709" y="3733800"/>
            <a:ext cx="3581400" cy="2743200"/>
          </a:xfrm>
          <a:prstGeom prst="rect">
            <a:avLst/>
          </a:prstGeom>
        </p:spPr>
      </p:pic>
    </p:spTree>
    <p:extLst>
      <p:ext uri="{BB962C8B-B14F-4D97-AF65-F5344CB8AC3E}">
        <p14:creationId xmlns:p14="http://schemas.microsoft.com/office/powerpoint/2010/main" val="10167770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kupuu Fire 2005 sb"/>
          <p:cNvPicPr>
            <a:picLocks noGrp="1" noChangeAspect="1" noChangeArrowheads="1"/>
          </p:cNvPicPr>
          <p:nvPr>
            <p:ph/>
          </p:nvPr>
        </p:nvPicPr>
        <p:blipFill>
          <a:blip r:embed="rId2" cstate="print"/>
          <a:srcRect/>
          <a:stretch>
            <a:fillRect/>
          </a:stretch>
        </p:blipFill>
        <p:spPr>
          <a:xfrm>
            <a:off x="0" y="0"/>
            <a:ext cx="9144000" cy="6865938"/>
          </a:xfrm>
          <a:noFill/>
        </p:spPr>
      </p:pic>
      <p:sp>
        <p:nvSpPr>
          <p:cNvPr id="9219" name="Text Box 3"/>
          <p:cNvSpPr txBox="1">
            <a:spLocks noChangeArrowheads="1"/>
          </p:cNvSpPr>
          <p:nvPr/>
        </p:nvSpPr>
        <p:spPr bwMode="auto">
          <a:xfrm>
            <a:off x="1593850" y="1219200"/>
            <a:ext cx="213995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Fuel Loading</a:t>
            </a:r>
          </a:p>
        </p:txBody>
      </p:sp>
      <p:sp>
        <p:nvSpPr>
          <p:cNvPr id="9220" name="Text Box 4"/>
          <p:cNvSpPr txBox="1">
            <a:spLocks noChangeArrowheads="1"/>
          </p:cNvSpPr>
          <p:nvPr/>
        </p:nvSpPr>
        <p:spPr bwMode="auto">
          <a:xfrm>
            <a:off x="2362200" y="2362200"/>
            <a:ext cx="289560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Fuel Consumption</a:t>
            </a:r>
          </a:p>
        </p:txBody>
      </p:sp>
      <p:sp>
        <p:nvSpPr>
          <p:cNvPr id="9221" name="Text Box 5"/>
          <p:cNvSpPr txBox="1">
            <a:spLocks noChangeArrowheads="1"/>
          </p:cNvSpPr>
          <p:nvPr/>
        </p:nvSpPr>
        <p:spPr bwMode="auto">
          <a:xfrm>
            <a:off x="2971800" y="3505200"/>
            <a:ext cx="266700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Emission Factor</a:t>
            </a:r>
            <a:endParaRPr lang="en-US" b="1"/>
          </a:p>
        </p:txBody>
      </p:sp>
      <p:sp>
        <p:nvSpPr>
          <p:cNvPr id="9222" name="Text Box 6"/>
          <p:cNvSpPr txBox="1">
            <a:spLocks noChangeArrowheads="1"/>
          </p:cNvSpPr>
          <p:nvPr/>
        </p:nvSpPr>
        <p:spPr bwMode="auto">
          <a:xfrm>
            <a:off x="3575050" y="4724400"/>
            <a:ext cx="328295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Emission Production</a:t>
            </a:r>
          </a:p>
        </p:txBody>
      </p:sp>
      <p:sp>
        <p:nvSpPr>
          <p:cNvPr id="9223" name="Text Box 7"/>
          <p:cNvSpPr txBox="1">
            <a:spLocks noChangeArrowheads="1"/>
          </p:cNvSpPr>
          <p:nvPr/>
        </p:nvSpPr>
        <p:spPr bwMode="auto">
          <a:xfrm>
            <a:off x="4114800" y="5867400"/>
            <a:ext cx="396240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Dispersion/Concentration</a:t>
            </a:r>
          </a:p>
        </p:txBody>
      </p:sp>
      <p:sp>
        <p:nvSpPr>
          <p:cNvPr id="9224" name="AutoShape 8"/>
          <p:cNvSpPr>
            <a:spLocks noChangeArrowheads="1"/>
          </p:cNvSpPr>
          <p:nvPr/>
        </p:nvSpPr>
        <p:spPr bwMode="auto">
          <a:xfrm rot="-2101337">
            <a:off x="3200400" y="18288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
        <p:nvSpPr>
          <p:cNvPr id="9225" name="AutoShape 9"/>
          <p:cNvSpPr>
            <a:spLocks noChangeArrowheads="1"/>
          </p:cNvSpPr>
          <p:nvPr/>
        </p:nvSpPr>
        <p:spPr bwMode="auto">
          <a:xfrm rot="-2101337">
            <a:off x="3962400" y="29718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
        <p:nvSpPr>
          <p:cNvPr id="9226" name="AutoShape 10"/>
          <p:cNvSpPr>
            <a:spLocks noChangeArrowheads="1"/>
          </p:cNvSpPr>
          <p:nvPr/>
        </p:nvSpPr>
        <p:spPr bwMode="auto">
          <a:xfrm rot="-2101337">
            <a:off x="4572000" y="41910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
        <p:nvSpPr>
          <p:cNvPr id="9227" name="AutoShape 11"/>
          <p:cNvSpPr>
            <a:spLocks noChangeArrowheads="1"/>
          </p:cNvSpPr>
          <p:nvPr/>
        </p:nvSpPr>
        <p:spPr bwMode="auto">
          <a:xfrm rot="-2101337">
            <a:off x="5486400" y="53340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
        <p:nvSpPr>
          <p:cNvPr id="9228" name="Text Box 12"/>
          <p:cNvSpPr txBox="1">
            <a:spLocks noChangeArrowheads="1"/>
          </p:cNvSpPr>
          <p:nvPr/>
        </p:nvSpPr>
        <p:spPr bwMode="auto">
          <a:xfrm>
            <a:off x="4572000" y="1219200"/>
            <a:ext cx="2438400" cy="45720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Largest Error</a:t>
            </a:r>
          </a:p>
        </p:txBody>
      </p:sp>
      <p:sp>
        <p:nvSpPr>
          <p:cNvPr id="9229" name="Text Box 13"/>
          <p:cNvSpPr txBox="1">
            <a:spLocks noChangeArrowheads="1"/>
          </p:cNvSpPr>
          <p:nvPr/>
        </p:nvSpPr>
        <p:spPr bwMode="auto">
          <a:xfrm>
            <a:off x="5715000" y="2193925"/>
            <a:ext cx="3429000" cy="45720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Second Largest Error</a:t>
            </a:r>
          </a:p>
        </p:txBody>
      </p:sp>
      <p:sp>
        <p:nvSpPr>
          <p:cNvPr id="9230" name="Text Box 14"/>
          <p:cNvSpPr txBox="1">
            <a:spLocks noChangeArrowheads="1"/>
          </p:cNvSpPr>
          <p:nvPr/>
        </p:nvSpPr>
        <p:spPr bwMode="auto">
          <a:xfrm>
            <a:off x="6096000" y="3565525"/>
            <a:ext cx="2667000" cy="45720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Smallest Error</a:t>
            </a:r>
          </a:p>
        </p:txBody>
      </p:sp>
      <p:sp>
        <p:nvSpPr>
          <p:cNvPr id="9231" name="Rectangle 15"/>
          <p:cNvSpPr>
            <a:spLocks noChangeArrowheads="1"/>
          </p:cNvSpPr>
          <p:nvPr/>
        </p:nvSpPr>
        <p:spPr bwMode="auto">
          <a:xfrm>
            <a:off x="1066800" y="76200"/>
            <a:ext cx="1828800" cy="457200"/>
          </a:xfrm>
          <a:prstGeom prst="rect">
            <a:avLst/>
          </a:prstGeom>
          <a:solidFill>
            <a:schemeClr val="accent2"/>
          </a:solidFill>
          <a:ln w="9525">
            <a:miter lim="800000"/>
            <a:headEnd/>
            <a:tailEnd/>
          </a:ln>
          <a:scene3d>
            <a:camera prst="legacyObliqueBottomLeft"/>
            <a:lightRig rig="legacyFlat3" dir="t"/>
          </a:scene3d>
          <a:sp3d extrusionH="430200" prstMaterial="legacyMatte">
            <a:bevelT w="13500" h="13500" prst="angle"/>
            <a:bevelB w="13500" h="13500" prst="angle"/>
            <a:extrusionClr>
              <a:schemeClr val="accent2"/>
            </a:extrusionClr>
          </a:sp3d>
        </p:spPr>
        <p:txBody>
          <a:bodyPr>
            <a:spAutoFit/>
            <a:flatTx/>
          </a:bodyPr>
          <a:lstStyle/>
          <a:p>
            <a:pPr eaLnBrk="0" hangingPunct="0">
              <a:spcBef>
                <a:spcPct val="50000"/>
              </a:spcBef>
            </a:pPr>
            <a:r>
              <a:rPr lang="en-US" b="1">
                <a:solidFill>
                  <a:schemeClr val="bg1"/>
                </a:solidFill>
              </a:rPr>
              <a:t>Black Area</a:t>
            </a:r>
          </a:p>
        </p:txBody>
      </p:sp>
      <p:sp>
        <p:nvSpPr>
          <p:cNvPr id="9232" name="AutoShape 16"/>
          <p:cNvSpPr>
            <a:spLocks noChangeArrowheads="1"/>
          </p:cNvSpPr>
          <p:nvPr/>
        </p:nvSpPr>
        <p:spPr bwMode="auto">
          <a:xfrm rot="-2101337">
            <a:off x="2133600" y="685800"/>
            <a:ext cx="304800" cy="533400"/>
          </a:xfrm>
          <a:prstGeom prst="downArrow">
            <a:avLst>
              <a:gd name="adj1" fmla="val 50000"/>
              <a:gd name="adj2" fmla="val 43750"/>
            </a:avLst>
          </a:prstGeom>
          <a:solidFill>
            <a:srgbClr val="336699"/>
          </a:solidFill>
          <a:ln w="9525">
            <a:solidFill>
              <a:schemeClr val="tx1"/>
            </a:solidFill>
            <a:miter lim="800000"/>
            <a:headEnd/>
            <a:tailEnd/>
          </a:ln>
        </p:spPr>
        <p:txBody>
          <a:bodyPr wrap="none" anchor="ctr"/>
          <a:lstStyle/>
          <a:p>
            <a:endParaRPr lang="en-US" b="1"/>
          </a:p>
        </p:txBody>
      </p:sp>
    </p:spTree>
    <p:extLst>
      <p:ext uri="{BB962C8B-B14F-4D97-AF65-F5344CB8AC3E}">
        <p14:creationId xmlns:p14="http://schemas.microsoft.com/office/powerpoint/2010/main" val="1390708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0" y="914400"/>
            <a:ext cx="5534025" cy="2060702"/>
          </a:xfrm>
          <a:prstGeom prst="rect">
            <a:avLst/>
          </a:prstGeom>
        </p:spPr>
        <p:txBody>
          <a:bodyPr vert="horz" anchor="b">
            <a:noAutofit/>
            <a:scene3d>
              <a:camera prst="orthographicFront"/>
              <a:lightRig rig="soft" dir="t">
                <a:rot lat="0" lon="0" rev="16800000"/>
              </a:lightRig>
            </a:scene3d>
            <a:sp3d prstMaterial="softEdge"/>
          </a:bodyPr>
          <a:lstStyle>
            <a:lvl1pPr algn="l" rtl="0" eaLnBrk="1" latinLnBrk="0" hangingPunct="1">
              <a:spcBef>
                <a:spcPct val="0"/>
              </a:spcBef>
              <a:buNone/>
              <a:defRPr kumimoji="0" sz="2200" b="0" kern="1200" cap="none" baseline="0">
                <a:ln w="6350">
                  <a:noFill/>
                </a:ln>
                <a:solidFill>
                  <a:schemeClr val="accent1">
                    <a:tint val="73000"/>
                    <a:satMod val="180000"/>
                  </a:schemeClr>
                </a:solidFill>
                <a:effectLst>
                  <a:outerShdw blurRad="114300" dist="101600" dir="2700000" algn="tl" rotWithShape="0">
                    <a:srgbClr val="000000">
                      <a:alpha val="40000"/>
                    </a:srgbClr>
                  </a:outerShdw>
                </a:effectLst>
                <a:latin typeface="+mj-lt"/>
                <a:ea typeface="+mj-ea"/>
                <a:cs typeface="+mj-cs"/>
              </a:defRPr>
            </a:lvl1pPr>
          </a:lstStyle>
          <a:p>
            <a:pPr algn="ctr"/>
            <a:r>
              <a:rPr lang="en-US" sz="3200" dirty="0">
                <a:solidFill>
                  <a:srgbClr val="000000"/>
                </a:solidFill>
              </a:rPr>
              <a:t>Hourly Forecast</a:t>
            </a:r>
          </a:p>
          <a:p>
            <a:pPr algn="ctr"/>
            <a:r>
              <a:rPr lang="en-US" sz="2400" i="1" dirty="0">
                <a:solidFill>
                  <a:srgbClr val="000000"/>
                </a:solidFill>
              </a:rPr>
              <a:t>for a specific point</a:t>
            </a:r>
          </a:p>
          <a:p>
            <a:pPr algn="ctr"/>
            <a:endParaRPr lang="en-US" sz="2400" i="1" dirty="0">
              <a:solidFill>
                <a:srgbClr val="000000"/>
              </a:solidFill>
            </a:endParaRPr>
          </a:p>
          <a:p>
            <a:pPr algn="ctr"/>
            <a:r>
              <a:rPr lang="en-US" sz="2400" i="1" dirty="0">
                <a:solidFill>
                  <a:srgbClr val="000000"/>
                </a:solidFill>
              </a:rPr>
              <a:t>Fire Weather Dashboard (Poker)</a:t>
            </a:r>
          </a:p>
          <a:p>
            <a:pPr algn="ctr"/>
            <a:r>
              <a:rPr lang="en-US" sz="2400" i="1" dirty="0">
                <a:solidFill>
                  <a:srgbClr val="000000"/>
                </a:solidFill>
              </a:rPr>
              <a:t>https://www.weather.gov/dlh/fwd</a:t>
            </a:r>
          </a:p>
          <a:p>
            <a:pPr algn="ctr"/>
            <a:r>
              <a:rPr lang="en-US" sz="2400" dirty="0">
                <a:solidFill>
                  <a:srgbClr val="000000"/>
                </a:solidFill>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0"/>
            <a:ext cx="3611193" cy="6858000"/>
          </a:xfrm>
          <a:prstGeom prst="rect">
            <a:avLst/>
          </a:prstGeom>
        </p:spPr>
      </p:pic>
      <p:pic>
        <p:nvPicPr>
          <p:cNvPr id="4" name="Picture 3">
            <a:extLst>
              <a:ext uri="{FF2B5EF4-FFF2-40B4-BE49-F238E27FC236}">
                <a16:creationId xmlns:a16="http://schemas.microsoft.com/office/drawing/2014/main" id="{C401D762-C759-41F0-B8B7-22F65C477F07}"/>
              </a:ext>
            </a:extLst>
          </p:cNvPr>
          <p:cNvPicPr>
            <a:picLocks noChangeAspect="1"/>
          </p:cNvPicPr>
          <p:nvPr/>
        </p:nvPicPr>
        <p:blipFill rotWithShape="1">
          <a:blip r:embed="rId3"/>
          <a:srcRect l="50000" t="-262" r="8333" b="48604"/>
          <a:stretch/>
        </p:blipFill>
        <p:spPr>
          <a:xfrm>
            <a:off x="862012" y="3117274"/>
            <a:ext cx="3810000" cy="2819399"/>
          </a:xfrm>
          <a:prstGeom prst="rect">
            <a:avLst/>
          </a:prstGeom>
        </p:spPr>
      </p:pic>
    </p:spTree>
    <p:extLst>
      <p:ext uri="{BB962C8B-B14F-4D97-AF65-F5344CB8AC3E}">
        <p14:creationId xmlns:p14="http://schemas.microsoft.com/office/powerpoint/2010/main" val="386400282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8800" dirty="0"/>
              <a:t>LUNCH</a:t>
            </a:r>
          </a:p>
        </p:txBody>
      </p:sp>
    </p:spTree>
    <p:extLst>
      <p:ext uri="{BB962C8B-B14F-4D97-AF65-F5344CB8AC3E}">
        <p14:creationId xmlns:p14="http://schemas.microsoft.com/office/powerpoint/2010/main" val="811917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143000"/>
          </a:xfrm>
        </p:spPr>
        <p:txBody>
          <a:bodyPr>
            <a:noAutofit/>
          </a:bodyPr>
          <a:lstStyle/>
          <a:p>
            <a:r>
              <a:rPr lang="en-US" sz="9600" dirty="0"/>
              <a:t>Smoke </a:t>
            </a:r>
            <a:br>
              <a:rPr lang="en-US" sz="9600" dirty="0"/>
            </a:br>
            <a:r>
              <a:rPr lang="en-US" sz="9600" dirty="0"/>
              <a:t>Tools</a:t>
            </a:r>
          </a:p>
        </p:txBody>
      </p:sp>
    </p:spTree>
    <p:extLst>
      <p:ext uri="{BB962C8B-B14F-4D97-AF65-F5344CB8AC3E}">
        <p14:creationId xmlns:p14="http://schemas.microsoft.com/office/powerpoint/2010/main" val="7808873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154362"/>
          </a:xfrm>
        </p:spPr>
        <p:txBody>
          <a:bodyPr>
            <a:normAutofit/>
          </a:bodyPr>
          <a:lstStyle/>
          <a:p>
            <a:r>
              <a:rPr lang="en-US" dirty="0"/>
              <a:t>Tool #1) Using </a:t>
            </a:r>
            <a:r>
              <a:rPr lang="en-US" b="1" i="1" u="sng" dirty="0"/>
              <a:t>Wind Roses </a:t>
            </a:r>
            <a:r>
              <a:rPr lang="en-US" dirty="0"/>
              <a:t>to Assess Tradeoffs with Wind Direction Windows</a:t>
            </a:r>
          </a:p>
        </p:txBody>
      </p:sp>
    </p:spTree>
    <p:extLst>
      <p:ext uri="{BB962C8B-B14F-4D97-AF65-F5344CB8AC3E}">
        <p14:creationId xmlns:p14="http://schemas.microsoft.com/office/powerpoint/2010/main" val="17497187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154362"/>
          </a:xfrm>
        </p:spPr>
        <p:txBody>
          <a:bodyPr>
            <a:normAutofit/>
          </a:bodyPr>
          <a:lstStyle/>
          <a:p>
            <a:r>
              <a:rPr lang="en-US" dirty="0"/>
              <a:t>Tool #2) Using </a:t>
            </a:r>
            <a:r>
              <a:rPr lang="en-US" b="1" i="1" u="sng" dirty="0"/>
              <a:t>Forecast Soundings </a:t>
            </a:r>
            <a:r>
              <a:rPr lang="en-US" dirty="0"/>
              <a:t>to Get a Better Picture of the Smoke Rise and Transport at Your Location</a:t>
            </a:r>
          </a:p>
        </p:txBody>
      </p:sp>
    </p:spTree>
    <p:extLst>
      <p:ext uri="{BB962C8B-B14F-4D97-AF65-F5344CB8AC3E}">
        <p14:creationId xmlns:p14="http://schemas.microsoft.com/office/powerpoint/2010/main" val="25986849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154362"/>
          </a:xfrm>
        </p:spPr>
        <p:txBody>
          <a:bodyPr>
            <a:normAutofit/>
          </a:bodyPr>
          <a:lstStyle/>
          <a:p>
            <a:r>
              <a:rPr lang="en-US" dirty="0"/>
              <a:t>Tool #3) Using </a:t>
            </a:r>
            <a:r>
              <a:rPr lang="en-US" b="1" i="1" u="sng" dirty="0"/>
              <a:t>Trajectories</a:t>
            </a:r>
            <a:r>
              <a:rPr lang="en-US" dirty="0"/>
              <a:t> to Determine Smoke Transport and Culpability for a Smoke Event</a:t>
            </a:r>
          </a:p>
        </p:txBody>
      </p:sp>
    </p:spTree>
    <p:extLst>
      <p:ext uri="{BB962C8B-B14F-4D97-AF65-F5344CB8AC3E}">
        <p14:creationId xmlns:p14="http://schemas.microsoft.com/office/powerpoint/2010/main" val="8594409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85800" y="1219200"/>
            <a:ext cx="7772400" cy="838200"/>
          </a:xfrm>
        </p:spPr>
        <p:txBody>
          <a:bodyPr/>
          <a:lstStyle/>
          <a:p>
            <a:r>
              <a:rPr lang="en-US"/>
              <a:t>Trajectory Models</a:t>
            </a:r>
          </a:p>
        </p:txBody>
      </p:sp>
      <p:sp>
        <p:nvSpPr>
          <p:cNvPr id="36867" name="Text Placeholder 2"/>
          <p:cNvSpPr>
            <a:spLocks noGrp="1"/>
          </p:cNvSpPr>
          <p:nvPr>
            <p:ph type="body" sz="half" idx="1"/>
          </p:nvPr>
        </p:nvSpPr>
        <p:spPr>
          <a:xfrm>
            <a:off x="1066800" y="2590800"/>
            <a:ext cx="7315200" cy="3657600"/>
          </a:xfrm>
        </p:spPr>
        <p:txBody>
          <a:bodyPr/>
          <a:lstStyle/>
          <a:p>
            <a:r>
              <a:rPr lang="en-US"/>
              <a:t>Model that uses archived and/or predicted meteorological info to calculate where air came from (back trajectory) or traveled to (forward trajectory) based on a starting location, </a:t>
            </a:r>
            <a:r>
              <a:rPr lang="en-US" i="1" u="sng"/>
              <a:t>height</a:t>
            </a:r>
            <a:r>
              <a:rPr lang="en-US"/>
              <a:t> and time.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3374423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2"/>
          <p:cNvSpPr>
            <a:spLocks noGrp="1"/>
          </p:cNvSpPr>
          <p:nvPr>
            <p:ph type="body" sz="half" idx="1"/>
          </p:nvPr>
        </p:nvSpPr>
        <p:spPr>
          <a:xfrm>
            <a:off x="685800" y="1295400"/>
            <a:ext cx="8001000" cy="762000"/>
          </a:xfrm>
        </p:spPr>
        <p:txBody>
          <a:bodyPr/>
          <a:lstStyle/>
          <a:p>
            <a:pPr algn="ctr">
              <a:buFontTx/>
              <a:buNone/>
            </a:pPr>
            <a:r>
              <a:rPr lang="en-US" dirty="0"/>
              <a:t>Smoke in Minneapolis: Sept 9, 2011</a:t>
            </a:r>
          </a:p>
        </p:txBody>
      </p:sp>
      <p:pic>
        <p:nvPicPr>
          <p:cNvPr id="37891" name="Picture 4" descr="back traj.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76437"/>
            <a:ext cx="57912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6248400" y="39624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93" name="TextBox 7"/>
          <p:cNvSpPr txBox="1">
            <a:spLocks noChangeArrowheads="1"/>
          </p:cNvSpPr>
          <p:nvPr/>
        </p:nvSpPr>
        <p:spPr bwMode="auto">
          <a:xfrm>
            <a:off x="3505200" y="1914985"/>
            <a:ext cx="2220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a:t>Back trajectory</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56583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1143000"/>
            <a:ext cx="8229600" cy="1143000"/>
          </a:xfrm>
        </p:spPr>
        <p:txBody>
          <a:bodyPr/>
          <a:lstStyle/>
          <a:p>
            <a:r>
              <a:rPr lang="en-US" dirty="0"/>
              <a:t>What it does NOT do</a:t>
            </a:r>
          </a:p>
        </p:txBody>
      </p:sp>
      <p:sp>
        <p:nvSpPr>
          <p:cNvPr id="39939" name="Content Placeholder 2"/>
          <p:cNvSpPr>
            <a:spLocks noGrp="1"/>
          </p:cNvSpPr>
          <p:nvPr>
            <p:ph idx="1"/>
          </p:nvPr>
        </p:nvSpPr>
        <p:spPr>
          <a:xfrm>
            <a:off x="1143000" y="2438400"/>
            <a:ext cx="7315200" cy="3657600"/>
          </a:xfrm>
        </p:spPr>
        <p:txBody>
          <a:bodyPr>
            <a:normAutofit lnSpcReduction="10000"/>
          </a:bodyPr>
          <a:lstStyle/>
          <a:p>
            <a:r>
              <a:rPr lang="en-US" dirty="0"/>
              <a:t>HYSPLIT trajectory model does </a:t>
            </a:r>
            <a:r>
              <a:rPr lang="en-US" u="sng" dirty="0"/>
              <a:t>NOT</a:t>
            </a:r>
            <a:r>
              <a:rPr lang="en-US" dirty="0"/>
              <a:t> produce concentration estimates of smoke.</a:t>
            </a:r>
          </a:p>
          <a:p>
            <a:r>
              <a:rPr lang="en-US" dirty="0"/>
              <a:t>…meaning it does </a:t>
            </a:r>
            <a:r>
              <a:rPr lang="en-US" u="sng" dirty="0"/>
              <a:t>NOT</a:t>
            </a:r>
            <a:r>
              <a:rPr lang="en-US" dirty="0"/>
              <a:t> tell you how </a:t>
            </a:r>
            <a:r>
              <a:rPr lang="en-US" u="sng" dirty="0"/>
              <a:t>MUCH</a:t>
            </a:r>
            <a:r>
              <a:rPr lang="en-US" dirty="0"/>
              <a:t> smoke is in the air</a:t>
            </a:r>
          </a:p>
          <a:p>
            <a:r>
              <a:rPr lang="en-US" dirty="0"/>
              <a:t>…it just tells you </a:t>
            </a:r>
            <a:r>
              <a:rPr lang="en-US" u="sng" dirty="0"/>
              <a:t>WHERE</a:t>
            </a:r>
            <a:r>
              <a:rPr lang="en-US" dirty="0"/>
              <a:t> the smoke is going or where it has been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29279007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1066800"/>
            <a:ext cx="8229600" cy="1143000"/>
          </a:xfrm>
        </p:spPr>
        <p:txBody>
          <a:bodyPr/>
          <a:lstStyle/>
          <a:p>
            <a:r>
              <a:rPr lang="en-US" dirty="0"/>
              <a:t>Key Inputs</a:t>
            </a:r>
          </a:p>
        </p:txBody>
      </p:sp>
      <p:sp>
        <p:nvSpPr>
          <p:cNvPr id="40963" name="Content Placeholder 2"/>
          <p:cNvSpPr>
            <a:spLocks noGrp="1"/>
          </p:cNvSpPr>
          <p:nvPr>
            <p:ph idx="1"/>
          </p:nvPr>
        </p:nvSpPr>
        <p:spPr>
          <a:xfrm>
            <a:off x="1219200" y="2286000"/>
            <a:ext cx="7239000" cy="4191000"/>
          </a:xfrm>
        </p:spPr>
        <p:txBody>
          <a:bodyPr/>
          <a:lstStyle/>
          <a:p>
            <a:r>
              <a:rPr lang="en-US" dirty="0"/>
              <a:t>Where – Location of fire (smoke)</a:t>
            </a:r>
          </a:p>
          <a:p>
            <a:pPr lvl="1"/>
            <a:r>
              <a:rPr lang="en-US" dirty="0"/>
              <a:t>X,Y not as important as height AGL (plume rise)</a:t>
            </a:r>
          </a:p>
          <a:p>
            <a:r>
              <a:rPr lang="en-US" dirty="0"/>
              <a:t>When – when will smoke be generated at a significant height?</a:t>
            </a:r>
          </a:p>
          <a:p>
            <a:r>
              <a:rPr lang="en-US" dirty="0"/>
              <a:t>Try to bracket possible combinations of conditions (perform multiple runs)</a:t>
            </a:r>
          </a:p>
          <a:p>
            <a:pPr lvl="1"/>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9668" b="52122"/>
          <a:stretch/>
        </p:blipFill>
        <p:spPr>
          <a:xfrm>
            <a:off x="0" y="0"/>
            <a:ext cx="9143999" cy="1143000"/>
          </a:xfrm>
          <a:prstGeom prst="rect">
            <a:avLst/>
          </a:prstGeom>
        </p:spPr>
      </p:pic>
    </p:spTree>
    <p:extLst>
      <p:ext uri="{BB962C8B-B14F-4D97-AF65-F5344CB8AC3E}">
        <p14:creationId xmlns:p14="http://schemas.microsoft.com/office/powerpoint/2010/main" val="2384017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7787</TotalTime>
  <Words>4421</Words>
  <Application>Microsoft Office PowerPoint</Application>
  <PresentationFormat>On-screen Show (4:3)</PresentationFormat>
  <Paragraphs>708</Paragraphs>
  <Slides>132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132</vt:i4>
      </vt:variant>
    </vt:vector>
  </HeadingPairs>
  <TitlesOfParts>
    <vt:vector size="140" baseType="lpstr">
      <vt:lpstr>Arial</vt:lpstr>
      <vt:lpstr>Arial Narrow</vt:lpstr>
      <vt:lpstr>Calibri</vt:lpstr>
      <vt:lpstr>Tahoma</vt:lpstr>
      <vt:lpstr>Times New Roman</vt:lpstr>
      <vt:lpstr>Verdana</vt:lpstr>
      <vt:lpstr>Office Theme</vt:lpstr>
      <vt:lpstr>1_Default Design</vt:lpstr>
      <vt:lpstr>Smoke Tools Workshop</vt:lpstr>
      <vt:lpstr>Who am I?</vt:lpstr>
      <vt:lpstr>Review Homework</vt:lpstr>
      <vt:lpstr>Why Should I Care About Smoke?</vt:lpstr>
      <vt:lpstr>What is more important to our health to be clean?</vt:lpstr>
      <vt:lpstr>Concerns About Smoke???</vt:lpstr>
      <vt:lpstr>Concerns About Smoke</vt:lpstr>
      <vt:lpstr>Fuels and smoke generation</vt:lpstr>
      <vt:lpstr>PowerPoint Presentation</vt:lpstr>
      <vt:lpstr>Combustion and Consumption  is Affected by Fuel</vt:lpstr>
      <vt:lpstr>Fuel Moisture Content</vt:lpstr>
      <vt:lpstr>Pre-Ignition Phase</vt:lpstr>
      <vt:lpstr>Flaming Phase</vt:lpstr>
      <vt:lpstr>Smoldering Phase</vt:lpstr>
      <vt:lpstr>Glowing Phase (Residual)</vt:lpstr>
      <vt:lpstr>PowerPoint Presentation</vt:lpstr>
      <vt:lpstr>PowerPoint Presentation</vt:lpstr>
      <vt:lpstr>PowerPoint Presentation</vt:lpstr>
      <vt:lpstr>Let’s Review - Products of Combustion</vt:lpstr>
      <vt:lpstr>PowerPoint Presentation</vt:lpstr>
      <vt:lpstr>Air Quality Regulations</vt:lpstr>
      <vt:lpstr>PowerPoint Presentation</vt:lpstr>
      <vt:lpstr>PowerPoint Presentation</vt:lpstr>
      <vt:lpstr>EPA Health Standards</vt:lpstr>
      <vt:lpstr>Particulate Matter</vt:lpstr>
      <vt:lpstr>PowerPoint Presentation</vt:lpstr>
      <vt:lpstr>PowerPoint Presentation</vt:lpstr>
      <vt:lpstr>Current NAAQS</vt:lpstr>
      <vt:lpstr>Averaging Time</vt:lpstr>
      <vt:lpstr>PowerPoint Presentation</vt:lpstr>
      <vt:lpstr>Exceptional Event Rule</vt:lpstr>
      <vt:lpstr>Key Points of EER</vt:lpstr>
      <vt:lpstr>Key Points of EER</vt:lpstr>
      <vt:lpstr>Key Points of EER</vt:lpstr>
      <vt:lpstr>What Do I Need to Know About Smoke? (cliff notes version)</vt:lpstr>
      <vt:lpstr>PowerPoint Presentation</vt:lpstr>
      <vt:lpstr>What do I need to know about Smoke? (Cliff Notes version)</vt:lpstr>
      <vt:lpstr>States with Smoke Management Plans</vt:lpstr>
      <vt:lpstr>What is the purpose of a SMP?</vt:lpstr>
      <vt:lpstr>Minnesota</vt:lpstr>
      <vt:lpstr>Sensitive Receptors</vt:lpstr>
      <vt:lpstr>Sensitive Receptors</vt:lpstr>
      <vt:lpstr>Examples</vt:lpstr>
      <vt:lpstr>PowerPoint Presentation</vt:lpstr>
      <vt:lpstr>4.2.2 Smoke Management Components of Burn Plans</vt:lpstr>
      <vt:lpstr>4.2.2 Smoke Management Components of Burn Plans</vt:lpstr>
      <vt:lpstr>PowerPoint Presentation</vt:lpstr>
      <vt:lpstr>PowerPoint Presentation</vt:lpstr>
      <vt:lpstr>PowerPoint Presentation</vt:lpstr>
      <vt:lpstr>Contingency Plan</vt:lpstr>
      <vt:lpstr>What do I need to know about Smoke? (Cliff Notes version)</vt:lpstr>
      <vt:lpstr>PowerPoint Presentation</vt:lpstr>
      <vt:lpstr>What do I need to know about Smoke? (Cliff Notes version)</vt:lpstr>
      <vt:lpstr>EPA’s Air Quality Index (AQI)</vt:lpstr>
      <vt:lpstr>PowerPoint Presentation</vt:lpstr>
      <vt:lpstr>PowerPoint Presentation</vt:lpstr>
      <vt:lpstr>PowerPoint Presentation</vt:lpstr>
      <vt:lpstr>EPA Fire and Smoke Map https://fire.airnow.gov/</vt:lpstr>
      <vt:lpstr>BREAK</vt:lpstr>
      <vt:lpstr>Practical Meteorology </vt:lpstr>
      <vt:lpstr>Dispersion Meteorology Terms</vt:lpstr>
      <vt:lpstr>Quick Weather Basics Review</vt:lpstr>
      <vt:lpstr>PowerPoint Presentation</vt:lpstr>
      <vt:lpstr>Atmospheric Stability</vt:lpstr>
      <vt:lpstr>PowerPoint Presentation</vt:lpstr>
      <vt:lpstr>Unstable Atmosphere</vt:lpstr>
      <vt:lpstr>Visual Indicators  of Unstable Air</vt:lpstr>
      <vt:lpstr>Stable Atmosphere</vt:lpstr>
      <vt:lpstr>Visual Indicators of Stable Air</vt:lpstr>
      <vt:lpstr>Weather balloons</vt:lpstr>
      <vt:lpstr>Sounding</vt:lpstr>
      <vt:lpstr>Inversions</vt:lpstr>
      <vt:lpstr>PowerPoint Presentation</vt:lpstr>
      <vt:lpstr>Temperature “Inversion”</vt:lpstr>
      <vt:lpstr>PowerPoint Presentation</vt:lpstr>
      <vt:lpstr>Formation of  Nighttime Inversion</vt:lpstr>
      <vt:lpstr>PowerPoint Presentation</vt:lpstr>
      <vt:lpstr>PowerPoint Presentation</vt:lpstr>
      <vt:lpstr>Mixing Height</vt:lpstr>
      <vt:lpstr>PowerPoint Presentation</vt:lpstr>
      <vt:lpstr>PowerPoint Presentation</vt:lpstr>
      <vt:lpstr>Visual Indicators</vt:lpstr>
      <vt:lpstr>Transport Winds</vt:lpstr>
      <vt:lpstr>The stronger the winds  The better the dispersion</vt:lpstr>
      <vt:lpstr>Dispersion</vt:lpstr>
      <vt:lpstr>PowerPoint Presentation</vt:lpstr>
      <vt:lpstr>Weather and Smoke Mgmt Forecasts.</vt:lpstr>
      <vt:lpstr>NWS Spot Forecasts</vt:lpstr>
      <vt:lpstr>Smoke Management Forecasts</vt:lpstr>
      <vt:lpstr>PowerPoint Presentation</vt:lpstr>
      <vt:lpstr>LUNCH</vt:lpstr>
      <vt:lpstr>Smoke  Tools</vt:lpstr>
      <vt:lpstr>Tool #1) Using Wind Roses to Assess Tradeoffs with Wind Direction Windows</vt:lpstr>
      <vt:lpstr>Tool #2) Using Forecast Soundings to Get a Better Picture of the Smoke Rise and Transport at Your Location</vt:lpstr>
      <vt:lpstr>Tool #3) Using Trajectories to Determine Smoke Transport and Culpability for a Smoke Event</vt:lpstr>
      <vt:lpstr>Trajectory Models</vt:lpstr>
      <vt:lpstr>PowerPoint Presentation</vt:lpstr>
      <vt:lpstr>What it does NOT do</vt:lpstr>
      <vt:lpstr>Key Inputs</vt:lpstr>
      <vt:lpstr>PowerPoint Presentation</vt:lpstr>
      <vt:lpstr>Key Issues</vt:lpstr>
      <vt:lpstr>PowerPoint Presentation</vt:lpstr>
      <vt:lpstr>PowerPoint Presentation</vt:lpstr>
      <vt:lpstr> Tool # 4) and 5) Dispersion Modeling using Simple Screening and VSMOKE</vt:lpstr>
      <vt:lpstr>PowerPoint Presentation</vt:lpstr>
      <vt:lpstr>PowerPoint Presentation</vt:lpstr>
      <vt:lpstr>Smoke Monitoring – from photos to monitors</vt:lpstr>
      <vt:lpstr>Reasons to Monitor</vt:lpstr>
      <vt:lpstr>Reasons to Monitor (cont.)</vt:lpstr>
      <vt:lpstr>Particulate  Monitoring Equipment</vt:lpstr>
      <vt:lpstr>Particulate  Monitoring Equipment</vt:lpstr>
      <vt:lpstr>Particulate  Monitoring Equipment</vt:lpstr>
      <vt:lpstr>Cameras</vt:lpstr>
      <vt:lpstr>PowerPoint Presentation</vt:lpstr>
      <vt:lpstr>Satellite</vt:lpstr>
      <vt:lpstr>Where to Monitor</vt:lpstr>
      <vt:lpstr>When to Monitor</vt:lpstr>
      <vt:lpstr>Nearby Air monitors = FREE data</vt:lpstr>
      <vt:lpstr>PowerPoint Presentation</vt:lpstr>
      <vt:lpstr>Trent’s Smoke Management Program Tips</vt:lpstr>
      <vt:lpstr>PowerPoint Presentation</vt:lpstr>
      <vt:lpstr>Questions?</vt:lpstr>
      <vt:lpstr>EXTRAS</vt:lpstr>
      <vt:lpstr>State - Air Monitoring Data</vt:lpstr>
      <vt:lpstr>Basic Smoke Management Practices</vt:lpstr>
      <vt:lpstr>BSMP1: Evaluate smoke dispersion conditions</vt:lpstr>
      <vt:lpstr>BSMP2:  Monitor the effects on air quality</vt:lpstr>
      <vt:lpstr>BSMP3:  Record-keeping</vt:lpstr>
      <vt:lpstr>BSMP 4:  Communication – Public Notification</vt:lpstr>
      <vt:lpstr>BSMP5:  Consider use of emission reduction techniques (ERTs)</vt:lpstr>
      <vt:lpstr>BSMP6:  Share the Airshed – Coordination of Area Burning</vt:lpstr>
      <vt:lpstr>Basic Smoke Management Practices</vt:lpstr>
    </vt:vector>
  </TitlesOfParts>
  <Company>BLM-NIFC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A. Peterson</dc:creator>
  <cp:lastModifiedBy>McGowan-Stinski, Jack</cp:lastModifiedBy>
  <cp:revision>467</cp:revision>
  <cp:lastPrinted>2013-10-31T12:23:48Z</cp:lastPrinted>
  <dcterms:created xsi:type="dcterms:W3CDTF">2002-08-26T19:17:01Z</dcterms:created>
  <dcterms:modified xsi:type="dcterms:W3CDTF">2022-02-24T19:00:39Z</dcterms:modified>
</cp:coreProperties>
</file>